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4"/>
    <p:sldMasterId id="2147483792" r:id="rId5"/>
    <p:sldMasterId id="2147483804" r:id="rId6"/>
    <p:sldMasterId id="2147483816" r:id="rId7"/>
  </p:sldMasterIdLst>
  <p:notesMasterIdLst>
    <p:notesMasterId r:id="rId38"/>
  </p:notesMasterIdLst>
  <p:handoutMasterIdLst>
    <p:handoutMasterId r:id="rId39"/>
  </p:handoutMasterIdLst>
  <p:sldIdLst>
    <p:sldId id="344" r:id="rId8"/>
    <p:sldId id="336" r:id="rId9"/>
    <p:sldId id="373" r:id="rId10"/>
    <p:sldId id="387" r:id="rId11"/>
    <p:sldId id="308" r:id="rId12"/>
    <p:sldId id="311" r:id="rId13"/>
    <p:sldId id="313" r:id="rId14"/>
    <p:sldId id="388" r:id="rId15"/>
    <p:sldId id="358" r:id="rId16"/>
    <p:sldId id="377" r:id="rId17"/>
    <p:sldId id="346" r:id="rId18"/>
    <p:sldId id="347" r:id="rId19"/>
    <p:sldId id="348" r:id="rId20"/>
    <p:sldId id="349" r:id="rId21"/>
    <p:sldId id="350" r:id="rId22"/>
    <p:sldId id="331" r:id="rId23"/>
    <p:sldId id="325" r:id="rId24"/>
    <p:sldId id="332" r:id="rId25"/>
    <p:sldId id="326" r:id="rId26"/>
    <p:sldId id="327" r:id="rId27"/>
    <p:sldId id="386" r:id="rId28"/>
    <p:sldId id="295" r:id="rId29"/>
    <p:sldId id="341" r:id="rId30"/>
    <p:sldId id="342" r:id="rId31"/>
    <p:sldId id="385" r:id="rId32"/>
    <p:sldId id="343" r:id="rId33"/>
    <p:sldId id="337" r:id="rId34"/>
    <p:sldId id="360" r:id="rId35"/>
    <p:sldId id="366" r:id="rId36"/>
    <p:sldId id="340" r:id="rId37"/>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0A7075-84C1-392E-14F9-C621E4E635DB}" name="鈴木 宏明(SUZUKI Hiroaki)" initials="鈴木" userId="S::hiroaki_suzuki160@maff.go.jp::35358559-b64e-4788-bae9-c5d783b44053" providerId="AD"/>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a:srgbClr val="FF0000"/>
    <a:srgbClr val="4472C4"/>
    <a:srgbClr val="CFD5EA"/>
    <a:srgbClr val="3A3B41"/>
    <a:srgbClr val="A1A4AF"/>
    <a:srgbClr val="2F5597"/>
    <a:srgbClr val="0033CC"/>
    <a:srgbClr val="008000"/>
    <a:srgbClr val="0EB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42288B-4BFE-4395-8B6A-796FB98C2EDE}" v="1" dt="2026-04-03T08:16:23.38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97" autoAdjust="0"/>
    <p:restoredTop sz="96353" autoAdjust="0"/>
  </p:normalViewPr>
  <p:slideViewPr>
    <p:cSldViewPr>
      <p:cViewPr varScale="1">
        <p:scale>
          <a:sx n="82" d="100"/>
          <a:sy n="82" d="100"/>
        </p:scale>
        <p:origin x="1090" y="7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&#65279;<?xml version="1.0" encoding="UTF-8" standalone="yes"?><Relationships xmlns="http://schemas.openxmlformats.org/package/2006/relationships"><Relationship Id="rId13" Type="http://schemas.openxmlformats.org/officeDocument/2006/relationships/slide" Target="slides/slide6.xml" /><Relationship Id="rId18" Type="http://schemas.openxmlformats.org/officeDocument/2006/relationships/slide" Target="slides/slide11.xml" /><Relationship Id="rId26" Type="http://schemas.openxmlformats.org/officeDocument/2006/relationships/slide" Target="slides/slide19.xml" /><Relationship Id="rId39" Type="http://schemas.openxmlformats.org/officeDocument/2006/relationships/handoutMaster" Target="handoutMasters/handoutMaster1.xml" /><Relationship Id="rId21" Type="http://schemas.openxmlformats.org/officeDocument/2006/relationships/slide" Target="slides/slide14.xml" /><Relationship Id="rId34" Type="http://schemas.openxmlformats.org/officeDocument/2006/relationships/slide" Target="slides/slide27.xml" /><Relationship Id="rId42" Type="http://schemas.openxmlformats.org/officeDocument/2006/relationships/theme" Target="theme/theme1.xml" /><Relationship Id="rId7" Type="http://schemas.openxmlformats.org/officeDocument/2006/relationships/slideMaster" Target="slideMasters/slideMaster4.xml" /><Relationship Id="rId2" Type="http://schemas.openxmlformats.org/officeDocument/2006/relationships/customXml" Target="../customXml/item2.xml" /><Relationship Id="rId16" Type="http://schemas.openxmlformats.org/officeDocument/2006/relationships/slide" Target="slides/slide9.xml" /><Relationship Id="rId29" Type="http://schemas.openxmlformats.org/officeDocument/2006/relationships/slide" Target="slides/slide22.xml" /><Relationship Id="rId1" Type="http://schemas.openxmlformats.org/officeDocument/2006/relationships/customXml" Target="../customXml/item1.xml" /><Relationship Id="rId6" Type="http://schemas.openxmlformats.org/officeDocument/2006/relationships/slideMaster" Target="slideMasters/slideMaster3.xml" /><Relationship Id="rId11" Type="http://schemas.openxmlformats.org/officeDocument/2006/relationships/slide" Target="slides/slide4.xml" /><Relationship Id="rId24" Type="http://schemas.openxmlformats.org/officeDocument/2006/relationships/slide" Target="slides/slide17.xml" /><Relationship Id="rId32" Type="http://schemas.openxmlformats.org/officeDocument/2006/relationships/slide" Target="slides/slide25.xml" /><Relationship Id="rId37" Type="http://schemas.openxmlformats.org/officeDocument/2006/relationships/slide" Target="slides/slide30.xml" /><Relationship Id="rId40" Type="http://schemas.openxmlformats.org/officeDocument/2006/relationships/presProps" Target="presProps.xml" /><Relationship Id="rId45" Type="http://schemas.microsoft.com/office/2015/10/relationships/revisionInfo" Target="revisionInfo.xml" /><Relationship Id="rId5" Type="http://schemas.openxmlformats.org/officeDocument/2006/relationships/slideMaster" Target="slideMasters/slideMaster2.xml" /><Relationship Id="rId15" Type="http://schemas.openxmlformats.org/officeDocument/2006/relationships/slide" Target="slides/slide8.xml" /><Relationship Id="rId23" Type="http://schemas.openxmlformats.org/officeDocument/2006/relationships/slide" Target="slides/slide16.xml" /><Relationship Id="rId28" Type="http://schemas.openxmlformats.org/officeDocument/2006/relationships/slide" Target="slides/slide21.xml" /><Relationship Id="rId36" Type="http://schemas.openxmlformats.org/officeDocument/2006/relationships/slide" Target="slides/slide29.xml" /><Relationship Id="rId10" Type="http://schemas.openxmlformats.org/officeDocument/2006/relationships/slide" Target="slides/slide3.xml" /><Relationship Id="rId19" Type="http://schemas.openxmlformats.org/officeDocument/2006/relationships/slide" Target="slides/slide12.xml" /><Relationship Id="rId31" Type="http://schemas.openxmlformats.org/officeDocument/2006/relationships/slide" Target="slides/slide24.xml" /><Relationship Id="rId44" Type="http://schemas.microsoft.com/office/2016/11/relationships/changesInfo" Target="changesInfos/changesInfo1.xml" /><Relationship Id="rId4" Type="http://schemas.openxmlformats.org/officeDocument/2006/relationships/slideMaster" Target="slideMasters/slideMaster1.xml" /><Relationship Id="rId9" Type="http://schemas.openxmlformats.org/officeDocument/2006/relationships/slide" Target="slides/slide2.xml" /><Relationship Id="rId14" Type="http://schemas.openxmlformats.org/officeDocument/2006/relationships/slide" Target="slides/slide7.xml" /><Relationship Id="rId22" Type="http://schemas.openxmlformats.org/officeDocument/2006/relationships/slide" Target="slides/slide15.xml" /><Relationship Id="rId27" Type="http://schemas.openxmlformats.org/officeDocument/2006/relationships/slide" Target="slides/slide20.xml" /><Relationship Id="rId30" Type="http://schemas.openxmlformats.org/officeDocument/2006/relationships/slide" Target="slides/slide23.xml" /><Relationship Id="rId35" Type="http://schemas.openxmlformats.org/officeDocument/2006/relationships/slide" Target="slides/slide28.xml" /><Relationship Id="rId43" Type="http://schemas.openxmlformats.org/officeDocument/2006/relationships/tableStyles" Target="tableStyles.xml" /><Relationship Id="rId8" Type="http://schemas.openxmlformats.org/officeDocument/2006/relationships/slide" Target="slides/slide1.xml" /><Relationship Id="rId3" Type="http://schemas.openxmlformats.org/officeDocument/2006/relationships/customXml" Target="../customXml/item3.xml" /><Relationship Id="rId12" Type="http://schemas.openxmlformats.org/officeDocument/2006/relationships/slide" Target="slides/slide5.xml" /><Relationship Id="rId17" Type="http://schemas.openxmlformats.org/officeDocument/2006/relationships/slide" Target="slides/slide10.xml" /><Relationship Id="rId25" Type="http://schemas.openxmlformats.org/officeDocument/2006/relationships/slide" Target="slides/slide18.xml" /><Relationship Id="rId33" Type="http://schemas.openxmlformats.org/officeDocument/2006/relationships/slide" Target="slides/slide26.xml" /><Relationship Id="rId38" Type="http://schemas.openxmlformats.org/officeDocument/2006/relationships/notesMaster" Target="notesMasters/notesMaster1.xml" /><Relationship Id="rId46" Type="http://schemas.microsoft.com/office/2018/10/relationships/authors" Target="authors.xml" /><Relationship Id="rId20" Type="http://schemas.openxmlformats.org/officeDocument/2006/relationships/slide" Target="slides/slide13.xml" /><Relationship Id="rId41" Type="http://schemas.openxmlformats.org/officeDocument/2006/relationships/viewProps" Target="viewProp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直江 秀一郎(NAOE Shuichiro)" userId="59687344-422b-40f4-8570-48c6e926a2d4" providerId="ADAL" clId="{04626FAF-9D6D-450E-8416-9DA76EA2BED6}"/>
    <pc:docChg chg="addSld delSld modSld">
      <pc:chgData name="直江 秀一郎(NAOE Shuichiro)" userId="59687344-422b-40f4-8570-48c6e926a2d4" providerId="ADAL" clId="{04626FAF-9D6D-450E-8416-9DA76EA2BED6}" dt="2026-04-03T08:32:59.867" v="191" actId="20577"/>
      <pc:docMkLst>
        <pc:docMk/>
      </pc:docMkLst>
      <pc:sldChg chg="modSp mod">
        <pc:chgData name="直江 秀一郎(NAOE Shuichiro)" userId="59687344-422b-40f4-8570-48c6e926a2d4" providerId="ADAL" clId="{04626FAF-9D6D-450E-8416-9DA76EA2BED6}" dt="2026-04-03T08:32:59.867" v="191" actId="20577"/>
        <pc:sldMkLst>
          <pc:docMk/>
          <pc:sldMk cId="780336190" sldId="340"/>
        </pc:sldMkLst>
        <pc:graphicFrameChg chg="modGraphic">
          <ac:chgData name="直江 秀一郎(NAOE Shuichiro)" userId="59687344-422b-40f4-8570-48c6e926a2d4" providerId="ADAL" clId="{04626FAF-9D6D-450E-8416-9DA76EA2BED6}" dt="2026-04-03T08:32:59.867" v="191" actId="20577"/>
          <ac:graphicFrameMkLst>
            <pc:docMk/>
            <pc:sldMk cId="780336190" sldId="340"/>
            <ac:graphicFrameMk id="3" creationId="{384117D9-80D0-A773-EF37-1B6DD53354D2}"/>
          </ac:graphicFrameMkLst>
        </pc:graphicFrameChg>
      </pc:sldChg>
      <pc:sldChg chg="modSp mod">
        <pc:chgData name="直江 秀一郎(NAOE Shuichiro)" userId="59687344-422b-40f4-8570-48c6e926a2d4" providerId="ADAL" clId="{04626FAF-9D6D-450E-8416-9DA76EA2BED6}" dt="2026-04-03T08:13:23.091" v="40" actId="20577"/>
        <pc:sldMkLst>
          <pc:docMk/>
          <pc:sldMk cId="3138573649" sldId="341"/>
        </pc:sldMkLst>
        <pc:graphicFrameChg chg="modGraphic">
          <ac:chgData name="直江 秀一郎(NAOE Shuichiro)" userId="59687344-422b-40f4-8570-48c6e926a2d4" providerId="ADAL" clId="{04626FAF-9D6D-450E-8416-9DA76EA2BED6}" dt="2026-04-03T08:13:23.091" v="40" actId="20577"/>
          <ac:graphicFrameMkLst>
            <pc:docMk/>
            <pc:sldMk cId="3138573649" sldId="341"/>
            <ac:graphicFrameMk id="2" creationId="{C5F6DC53-6119-8987-0C9C-7B0042C4FE95}"/>
          </ac:graphicFrameMkLst>
        </pc:graphicFrameChg>
      </pc:sldChg>
      <pc:sldChg chg="modSp mod">
        <pc:chgData name="直江 秀一郎(NAOE Shuichiro)" userId="59687344-422b-40f4-8570-48c6e926a2d4" providerId="ADAL" clId="{04626FAF-9D6D-450E-8416-9DA76EA2BED6}" dt="2026-04-03T08:14:21.934" v="52" actId="20577"/>
        <pc:sldMkLst>
          <pc:docMk/>
          <pc:sldMk cId="4084267069" sldId="342"/>
        </pc:sldMkLst>
        <pc:graphicFrameChg chg="modGraphic">
          <ac:chgData name="直江 秀一郎(NAOE Shuichiro)" userId="59687344-422b-40f4-8570-48c6e926a2d4" providerId="ADAL" clId="{04626FAF-9D6D-450E-8416-9DA76EA2BED6}" dt="2026-04-03T08:14:21.934" v="52" actId="20577"/>
          <ac:graphicFrameMkLst>
            <pc:docMk/>
            <pc:sldMk cId="4084267069" sldId="342"/>
            <ac:graphicFrameMk id="2" creationId="{442F6FFB-5938-7CA6-B6C3-A4E17FB7F4E2}"/>
          </ac:graphicFrameMkLst>
        </pc:graphicFrameChg>
      </pc:sldChg>
      <pc:sldChg chg="modSp mod">
        <pc:chgData name="直江 秀一郎(NAOE Shuichiro)" userId="59687344-422b-40f4-8570-48c6e926a2d4" providerId="ADAL" clId="{04626FAF-9D6D-450E-8416-9DA76EA2BED6}" dt="2026-04-03T08:21:31.424" v="172" actId="20577"/>
        <pc:sldMkLst>
          <pc:docMk/>
          <pc:sldMk cId="2174728076" sldId="343"/>
        </pc:sldMkLst>
        <pc:graphicFrameChg chg="modGraphic">
          <ac:chgData name="直江 秀一郎(NAOE Shuichiro)" userId="59687344-422b-40f4-8570-48c6e926a2d4" providerId="ADAL" clId="{04626FAF-9D6D-450E-8416-9DA76EA2BED6}" dt="2026-04-03T08:21:31.424" v="172" actId="20577"/>
          <ac:graphicFrameMkLst>
            <pc:docMk/>
            <pc:sldMk cId="2174728076" sldId="343"/>
            <ac:graphicFrameMk id="5" creationId="{0E14C9DD-3A7B-3E20-44E0-47DD62DFD6C7}"/>
          </ac:graphicFrameMkLst>
        </pc:graphicFrameChg>
      </pc:sldChg>
      <pc:sldChg chg="modSp mod">
        <pc:chgData name="直江 秀一郎(NAOE Shuichiro)" userId="59687344-422b-40f4-8570-48c6e926a2d4" providerId="ADAL" clId="{04626FAF-9D6D-450E-8416-9DA76EA2BED6}" dt="2026-04-03T08:23:35.249" v="173" actId="2711"/>
        <pc:sldMkLst>
          <pc:docMk/>
          <pc:sldMk cId="1040367595" sldId="360"/>
        </pc:sldMkLst>
        <pc:graphicFrameChg chg="modGraphic">
          <ac:chgData name="直江 秀一郎(NAOE Shuichiro)" userId="59687344-422b-40f4-8570-48c6e926a2d4" providerId="ADAL" clId="{04626FAF-9D6D-450E-8416-9DA76EA2BED6}" dt="2026-04-03T08:23:35.249" v="173" actId="2711"/>
          <ac:graphicFrameMkLst>
            <pc:docMk/>
            <pc:sldMk cId="1040367595" sldId="360"/>
            <ac:graphicFrameMk id="3" creationId="{21554A02-87C5-341A-E745-43DA717EF419}"/>
          </ac:graphicFrameMkLst>
        </pc:graphicFrameChg>
      </pc:sldChg>
      <pc:sldChg chg="modSp mod">
        <pc:chgData name="直江 秀一郎(NAOE Shuichiro)" userId="59687344-422b-40f4-8570-48c6e926a2d4" providerId="ADAL" clId="{04626FAF-9D6D-450E-8416-9DA76EA2BED6}" dt="2026-04-03T08:16:48.290" v="163" actId="20577"/>
        <pc:sldMkLst>
          <pc:docMk/>
          <pc:sldMk cId="2395838912" sldId="385"/>
        </pc:sldMkLst>
        <pc:graphicFrameChg chg="mod modGraphic">
          <ac:chgData name="直江 秀一郎(NAOE Shuichiro)" userId="59687344-422b-40f4-8570-48c6e926a2d4" providerId="ADAL" clId="{04626FAF-9D6D-450E-8416-9DA76EA2BED6}" dt="2026-04-03T08:16:48.290" v="163" actId="20577"/>
          <ac:graphicFrameMkLst>
            <pc:docMk/>
            <pc:sldMk cId="2395838912" sldId="385"/>
            <ac:graphicFrameMk id="4" creationId="{F0EE6DB4-A949-9FD2-EB0D-1330328766CB}"/>
          </ac:graphicFrameMkLst>
        </pc:graphicFrameChg>
      </pc:sldChg>
      <pc:sldChg chg="new del">
        <pc:chgData name="直江 秀一郎(NAOE Shuichiro)" userId="59687344-422b-40f4-8570-48c6e926a2d4" providerId="ADAL" clId="{04626FAF-9D6D-450E-8416-9DA76EA2BED6}" dt="2026-04-03T08:32:38.980" v="175" actId="2696"/>
        <pc:sldMkLst>
          <pc:docMk/>
          <pc:sldMk cId="1770015217" sldId="38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2"/>
            <a:ext cx="4306737" cy="340305"/>
          </a:xfrm>
          <a:prstGeom prst="rect">
            <a:avLst/>
          </a:prstGeom>
        </p:spPr>
        <p:txBody>
          <a:bodyPr vert="horz" lIns="91371" tIns="45684" rIns="91371" bIns="45684" rtlCol="0"/>
          <a:lstStyle>
            <a:lvl1pPr algn="l">
              <a:defRPr sz="1100"/>
            </a:lvl1pPr>
          </a:lstStyle>
          <a:p>
            <a:r>
              <a:rPr kumimoji="1" lang="ja-JP" altLang="en-US"/>
              <a:t>経営体育成支援事業の概要 </a:t>
            </a:r>
            <a:r>
              <a:rPr kumimoji="1" lang="en-US" altLang="ja-JP" dirty="0"/>
              <a:t>Ver.1</a:t>
            </a:r>
            <a:endParaRPr kumimoji="1" lang="ja-JP" altLang="en-US"/>
          </a:p>
        </p:txBody>
      </p:sp>
      <p:sp>
        <p:nvSpPr>
          <p:cNvPr id="3" name="日付プレースホルダ 2"/>
          <p:cNvSpPr>
            <a:spLocks noGrp="1"/>
          </p:cNvSpPr>
          <p:nvPr>
            <p:ph type="dt" sz="quarter" idx="1"/>
          </p:nvPr>
        </p:nvSpPr>
        <p:spPr>
          <a:xfrm>
            <a:off x="5630294" y="2"/>
            <a:ext cx="4306737" cy="340305"/>
          </a:xfrm>
          <a:prstGeom prst="rect">
            <a:avLst/>
          </a:prstGeom>
        </p:spPr>
        <p:txBody>
          <a:bodyPr vert="horz" lIns="91371" tIns="45684" rIns="91371" bIns="45684" rtlCol="0"/>
          <a:lstStyle>
            <a:lvl1pPr algn="r">
              <a:defRPr sz="1100"/>
            </a:lvl1pPr>
          </a:lstStyle>
          <a:p>
            <a:fld id="{8FA9E260-75CB-41AC-BC4A-D1A41D4ED9D8}" type="datetimeFigureOut">
              <a:rPr kumimoji="1" lang="ja-JP" altLang="en-US" smtClean="0"/>
              <a:pPr/>
              <a:t>2026/4/3</a:t>
            </a:fld>
            <a:endParaRPr kumimoji="1" lang="ja-JP" altLang="en-US"/>
          </a:p>
        </p:txBody>
      </p:sp>
      <p:sp>
        <p:nvSpPr>
          <p:cNvPr id="4" name="フッター プレースホルダ 3"/>
          <p:cNvSpPr>
            <a:spLocks noGrp="1"/>
          </p:cNvSpPr>
          <p:nvPr>
            <p:ph type="ftr" sz="quarter" idx="2"/>
          </p:nvPr>
        </p:nvSpPr>
        <p:spPr>
          <a:xfrm>
            <a:off x="12" y="6465810"/>
            <a:ext cx="4306737" cy="340305"/>
          </a:xfrm>
          <a:prstGeom prst="rect">
            <a:avLst/>
          </a:prstGeom>
        </p:spPr>
        <p:txBody>
          <a:bodyPr vert="horz" lIns="91371" tIns="45684" rIns="91371" bIns="45684"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4" y="6465810"/>
            <a:ext cx="4306737" cy="340305"/>
          </a:xfrm>
          <a:prstGeom prst="rect">
            <a:avLst/>
          </a:prstGeom>
        </p:spPr>
        <p:txBody>
          <a:bodyPr vert="horz" lIns="91371" tIns="45684" rIns="91371" bIns="45684"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4" y="5"/>
            <a:ext cx="4307905" cy="340634"/>
          </a:xfrm>
          <a:prstGeom prst="rect">
            <a:avLst/>
          </a:prstGeom>
        </p:spPr>
        <p:txBody>
          <a:bodyPr vert="horz" lIns="92168" tIns="46085" rIns="92168" bIns="46085" rtlCol="0"/>
          <a:lstStyle>
            <a:lvl1pPr algn="l">
              <a:defRPr sz="1100"/>
            </a:lvl1pPr>
          </a:lstStyle>
          <a:p>
            <a:r>
              <a:rPr kumimoji="1" lang="ja-JP" altLang="en-US"/>
              <a:t>経営体育成支援事業の概要 </a:t>
            </a:r>
            <a:r>
              <a:rPr kumimoji="1" lang="en-US" altLang="ja-JP" dirty="0"/>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68" tIns="46085" rIns="92168" bIns="46085" rtlCol="0"/>
          <a:lstStyle>
            <a:lvl1pPr algn="r">
              <a:defRPr sz="1100"/>
            </a:lvl1pPr>
          </a:lstStyle>
          <a:p>
            <a:fld id="{32B112E2-A8E6-482F-8503-77F54CC037DA}"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3124200" y="509588"/>
            <a:ext cx="3690938" cy="2554287"/>
          </a:xfrm>
          <a:prstGeom prst="rect">
            <a:avLst/>
          </a:prstGeom>
          <a:noFill/>
          <a:ln w="12700">
            <a:solidFill>
              <a:prstClr val="black"/>
            </a:solidFill>
          </a:ln>
        </p:spPr>
        <p:txBody>
          <a:bodyPr vert="horz" lIns="92168" tIns="46085" rIns="92168" bIns="46085" rtlCol="0" anchor="ctr"/>
          <a:lstStyle/>
          <a:p>
            <a:endParaRPr lang="ja-JP" altLang="en-US"/>
          </a:p>
        </p:txBody>
      </p:sp>
      <p:sp>
        <p:nvSpPr>
          <p:cNvPr id="5" name="ノート プレースホルダ 4"/>
          <p:cNvSpPr>
            <a:spLocks noGrp="1"/>
          </p:cNvSpPr>
          <p:nvPr>
            <p:ph type="body" sz="quarter" idx="3"/>
          </p:nvPr>
        </p:nvSpPr>
        <p:spPr>
          <a:xfrm>
            <a:off x="993238" y="3233283"/>
            <a:ext cx="7952876" cy="3063514"/>
          </a:xfrm>
          <a:prstGeom prst="rect">
            <a:avLst/>
          </a:prstGeom>
        </p:spPr>
        <p:txBody>
          <a:bodyPr vert="horz" lIns="92168" tIns="46085" rIns="92168" bIns="4608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4" y="6465471"/>
            <a:ext cx="4307905" cy="340634"/>
          </a:xfrm>
          <a:prstGeom prst="rect">
            <a:avLst/>
          </a:prstGeom>
        </p:spPr>
        <p:txBody>
          <a:bodyPr vert="horz" lIns="92168" tIns="46085" rIns="92168" bIns="46085"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68" tIns="46085" rIns="92168" bIns="46085"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12431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2429189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3162748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69107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39842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2108702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18505208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F8906-8CFF-9076-2275-1F94BEF312AE}"/>
            </a:ext>
          </a:extLst>
        </p:cNvPr>
        <p:cNvGrpSpPr/>
        <p:nvPr/>
      </p:nvGrpSpPr>
      <p:grpSpPr>
        <a:xfrm>
          <a:off x="0" y="0"/>
          <a:ext cx="0" cy="0"/>
          <a:chOff x="0" y="0"/>
          <a:chExt cx="0" cy="0"/>
        </a:xfrm>
      </p:grpSpPr>
      <p:sp>
        <p:nvSpPr>
          <p:cNvPr id="2" name="スライド イメージ プレースホルダ 1">
            <a:extLst>
              <a:ext uri="{FF2B5EF4-FFF2-40B4-BE49-F238E27FC236}">
                <a16:creationId xmlns:a16="http://schemas.microsoft.com/office/drawing/2014/main" id="{41ECB625-43A6-2C2A-8E4A-7E3B0D81F70D}"/>
              </a:ext>
            </a:extLst>
          </p:cNvPr>
          <p:cNvSpPr>
            <a:spLocks noGrp="1" noRot="1" noChangeAspect="1"/>
          </p:cNvSpPr>
          <p:nvPr>
            <p:ph type="sldImg"/>
          </p:nvPr>
        </p:nvSpPr>
        <p:spPr>
          <a:xfrm>
            <a:off x="3124200" y="509588"/>
            <a:ext cx="3690938" cy="2554287"/>
          </a:xfrm>
        </p:spPr>
      </p:sp>
      <p:sp>
        <p:nvSpPr>
          <p:cNvPr id="3" name="ノート プレースホルダ 2">
            <a:extLst>
              <a:ext uri="{FF2B5EF4-FFF2-40B4-BE49-F238E27FC236}">
                <a16:creationId xmlns:a16="http://schemas.microsoft.com/office/drawing/2014/main" id="{8708EBB2-5C25-C9BB-A314-15D5AB8E4088}"/>
              </a:ext>
            </a:extLst>
          </p:cNvPr>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1693681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7303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222775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6616989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478549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6942172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458682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525885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4200" y="509588"/>
            <a:ext cx="3690938" cy="2554287"/>
          </a:xfrm>
        </p:spPr>
      </p:sp>
      <p:sp>
        <p:nvSpPr>
          <p:cNvPr id="3" name="ノート プレースホルダ 2"/>
          <p:cNvSpPr>
            <a:spLocks noGrp="1"/>
          </p:cNvSpPr>
          <p:nvPr>
            <p:ph type="body" idx="1"/>
          </p:nvPr>
        </p:nvSpPr>
        <p:spPr/>
        <p:txBody>
          <a:bodyPr>
            <a:normAutofit/>
          </a:bodyPr>
          <a:lstStyle/>
          <a:p>
            <a:endParaRPr kumimoji="1" lang="ja-JP" altLang="en-US"/>
          </a:p>
        </p:txBody>
      </p:sp>
    </p:spTree>
    <p:extLst>
      <p:ext uri="{BB962C8B-B14F-4D97-AF65-F5344CB8AC3E}">
        <p14:creationId xmlns:p14="http://schemas.microsoft.com/office/powerpoint/2010/main" val="144908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12428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193192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00734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4200" y="509588"/>
            <a:ext cx="3690938" cy="2554287"/>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3713582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1200" y="746125"/>
            <a:ext cx="538321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75E5141-BB85-40DF-B2B2-0837248C873B}" type="slidenum">
              <a:rPr kumimoji="1" lang="ja-JP" altLang="en-US" sz="11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1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7216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1200" y="746125"/>
            <a:ext cx="538321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75E5141-BB85-40DF-B2B2-0837248C873B}" type="slidenum">
              <a:rPr kumimoji="1" lang="ja-JP" altLang="en-US" sz="11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1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41160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9435F37-E167-4F1B-96CC-596C634C0933}"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a:extLst>
              <a:ext uri="{FF2B5EF4-FFF2-40B4-BE49-F238E27FC236}">
                <a16:creationId xmlns:a16="http://schemas.microsoft.com/office/drawing/2014/main" id="{24AB90A6-E976-4FD9-9EEA-3A038BA0E536}"/>
              </a:ext>
            </a:extLst>
          </p:cNvPr>
          <p:cNvSpPr txBox="1"/>
          <p:nvPr userDrawn="1"/>
        </p:nvSpPr>
        <p:spPr>
          <a:xfrm>
            <a:off x="0" y="4"/>
            <a:ext cx="1208584" cy="220188"/>
          </a:xfrm>
          <a:prstGeom prst="rect">
            <a:avLst/>
          </a:prstGeom>
          <a:noFill/>
        </p:spPr>
        <p:txBody>
          <a:bodyPr wrap="square" rtlCol="0">
            <a:spAutoFit/>
          </a:bodyPr>
          <a:lstStyle/>
          <a:p>
            <a:r>
              <a:rPr kumimoji="1" lang="ja-JP" altLang="en-US" sz="831" dirty="0"/>
              <a:t>機密性○情報</a:t>
            </a:r>
          </a:p>
        </p:txBody>
      </p:sp>
      <p:sp>
        <p:nvSpPr>
          <p:cNvPr id="8" name="テキスト ボックス 7">
            <a:extLst>
              <a:ext uri="{FF2B5EF4-FFF2-40B4-BE49-F238E27FC236}">
                <a16:creationId xmlns:a16="http://schemas.microsoft.com/office/drawing/2014/main" id="{F03401D8-09BD-438D-BC53-EDF9F6C4E174}"/>
              </a:ext>
            </a:extLst>
          </p:cNvPr>
          <p:cNvSpPr txBox="1"/>
          <p:nvPr userDrawn="1"/>
        </p:nvSpPr>
        <p:spPr>
          <a:xfrm>
            <a:off x="9087462" y="3"/>
            <a:ext cx="818541" cy="220188"/>
          </a:xfrm>
          <a:prstGeom prst="rect">
            <a:avLst/>
          </a:prstGeom>
          <a:noFill/>
        </p:spPr>
        <p:txBody>
          <a:bodyPr wrap="square" rtlCol="0">
            <a:spAutoFit/>
          </a:bodyPr>
          <a:lstStyle/>
          <a:p>
            <a:r>
              <a:rPr kumimoji="1" lang="ja-JP" altLang="en-US" sz="831" dirty="0"/>
              <a:t>○○限り</a:t>
            </a:r>
          </a:p>
        </p:txBody>
      </p:sp>
    </p:spTree>
    <p:extLst>
      <p:ext uri="{BB962C8B-B14F-4D97-AF65-F5344CB8AC3E}">
        <p14:creationId xmlns:p14="http://schemas.microsoft.com/office/powerpoint/2010/main" val="3396171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035BE35-9B54-4B4F-9D6D-8C034EAF7650}"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801808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CCFD0D-D6C8-4829-B844-2575460D614D}"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741640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211E20-BDBA-A747-C0A3-FE05112C950B}"/>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B3B71D0-200F-3873-9201-A7C14A59F2AD}"/>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8E28D79-FF78-83E0-4E8C-2C16B69D8CD5}"/>
              </a:ext>
            </a:extLst>
          </p:cNvPr>
          <p:cNvSpPr>
            <a:spLocks noGrp="1"/>
          </p:cNvSpPr>
          <p:nvPr>
            <p:ph type="dt" sz="half" idx="10"/>
          </p:nvPr>
        </p:nvSpPr>
        <p:spPr/>
        <p:txBody>
          <a:bodyPr/>
          <a:lstStyle/>
          <a:p>
            <a:fld id="{88A51EB9-34A9-4F83-9E20-4D428166CC68}"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D345537A-C675-1B12-547B-A26678EFEA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AD2DD4-BAA4-B75A-D0AF-6C7CE801D98A}"/>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a:extLst>
              <a:ext uri="{FF2B5EF4-FFF2-40B4-BE49-F238E27FC236}">
                <a16:creationId xmlns:a16="http://schemas.microsoft.com/office/drawing/2014/main" id="{B6B21CDB-9F67-8678-B677-0C4833C93F9D}"/>
              </a:ext>
            </a:extLst>
          </p:cNvPr>
          <p:cNvSpPr txBox="1"/>
          <p:nvPr userDrawn="1"/>
        </p:nvSpPr>
        <p:spPr>
          <a:xfrm>
            <a:off x="0" y="4"/>
            <a:ext cx="1208584" cy="220188"/>
          </a:xfrm>
          <a:prstGeom prst="rect">
            <a:avLst/>
          </a:prstGeom>
          <a:noFill/>
        </p:spPr>
        <p:txBody>
          <a:bodyPr wrap="square" rtlCol="0">
            <a:spAutoFit/>
          </a:bodyPr>
          <a:lstStyle/>
          <a:p>
            <a:r>
              <a:rPr kumimoji="1" lang="ja-JP" altLang="en-US" sz="831" dirty="0"/>
              <a:t>機密性○情報</a:t>
            </a:r>
          </a:p>
        </p:txBody>
      </p:sp>
      <p:sp>
        <p:nvSpPr>
          <p:cNvPr id="8" name="テキスト ボックス 7">
            <a:extLst>
              <a:ext uri="{FF2B5EF4-FFF2-40B4-BE49-F238E27FC236}">
                <a16:creationId xmlns:a16="http://schemas.microsoft.com/office/drawing/2014/main" id="{A51919D2-6DEC-EB44-EB98-8B51E6EA0384}"/>
              </a:ext>
            </a:extLst>
          </p:cNvPr>
          <p:cNvSpPr txBox="1"/>
          <p:nvPr userDrawn="1"/>
        </p:nvSpPr>
        <p:spPr>
          <a:xfrm>
            <a:off x="9087462" y="3"/>
            <a:ext cx="818541" cy="220188"/>
          </a:xfrm>
          <a:prstGeom prst="rect">
            <a:avLst/>
          </a:prstGeom>
          <a:noFill/>
        </p:spPr>
        <p:txBody>
          <a:bodyPr wrap="square" rtlCol="0">
            <a:spAutoFit/>
          </a:bodyPr>
          <a:lstStyle/>
          <a:p>
            <a:r>
              <a:rPr kumimoji="1" lang="ja-JP" altLang="en-US" sz="831" dirty="0"/>
              <a:t>○○限り</a:t>
            </a:r>
          </a:p>
        </p:txBody>
      </p:sp>
    </p:spTree>
    <p:extLst>
      <p:ext uri="{BB962C8B-B14F-4D97-AF65-F5344CB8AC3E}">
        <p14:creationId xmlns:p14="http://schemas.microsoft.com/office/powerpoint/2010/main" val="3274575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E36C8C-E656-B34B-0027-0E75EF1A28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77F8E13-315F-BB8E-3604-8EAFDEDDB3E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6736D2-4378-664A-8E23-59A58B431F4D}"/>
              </a:ext>
            </a:extLst>
          </p:cNvPr>
          <p:cNvSpPr>
            <a:spLocks noGrp="1"/>
          </p:cNvSpPr>
          <p:nvPr>
            <p:ph type="dt" sz="half" idx="10"/>
          </p:nvPr>
        </p:nvSpPr>
        <p:spPr/>
        <p:txBody>
          <a:bodyPr/>
          <a:lstStyle/>
          <a:p>
            <a:fld id="{AFACB9E7-961E-43B7-8033-AE8B0AE17FF0}"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36E2A415-3162-63CC-E599-949CD40A8C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5AEE249-E97D-E77B-71F7-5A2F14DF5A8B}"/>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835214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E16676-A44B-B573-5980-390BC033780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77C829A-DB6A-3A70-35A3-75268D6081AE}"/>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FBBDEB6-7E1F-EDC8-AD8D-905086A3A7B8}"/>
              </a:ext>
            </a:extLst>
          </p:cNvPr>
          <p:cNvSpPr>
            <a:spLocks noGrp="1"/>
          </p:cNvSpPr>
          <p:nvPr>
            <p:ph type="dt" sz="half" idx="10"/>
          </p:nvPr>
        </p:nvSpPr>
        <p:spPr/>
        <p:txBody>
          <a:bodyPr/>
          <a:lstStyle/>
          <a:p>
            <a:fld id="{BF463523-D83A-4F5E-B6E1-34AF3834C890}"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66FA3787-0621-0E5B-0E77-A6748A54E0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D34BF5-4A7A-1C7D-25F0-A4DB2441E91A}"/>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687846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41FE02-D6F7-D9C1-7B08-0A2D290485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CE3CA-83E6-55E3-1DCA-0A2D63F2C2F4}"/>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41523C8-30DE-6AA4-16B6-C1B737C0409D}"/>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9E065EF-E71D-837F-899C-05CABC2263CB}"/>
              </a:ext>
            </a:extLst>
          </p:cNvPr>
          <p:cNvSpPr>
            <a:spLocks noGrp="1"/>
          </p:cNvSpPr>
          <p:nvPr>
            <p:ph type="dt" sz="half" idx="10"/>
          </p:nvPr>
        </p:nvSpPr>
        <p:spPr/>
        <p:txBody>
          <a:bodyPr/>
          <a:lstStyle/>
          <a:p>
            <a:fld id="{A359C07A-A811-46E6-852A-2F61EB2A03DC}" type="datetime1">
              <a:rPr kumimoji="1" lang="ja-JP" altLang="en-US" smtClean="0"/>
              <a:t>2026/4/3</a:t>
            </a:fld>
            <a:endParaRPr kumimoji="1" lang="ja-JP" altLang="en-US"/>
          </a:p>
        </p:txBody>
      </p:sp>
      <p:sp>
        <p:nvSpPr>
          <p:cNvPr id="6" name="フッター プレースホルダー 5">
            <a:extLst>
              <a:ext uri="{FF2B5EF4-FFF2-40B4-BE49-F238E27FC236}">
                <a16:creationId xmlns:a16="http://schemas.microsoft.com/office/drawing/2014/main" id="{60534888-8A7E-275E-1E12-520B182BCA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B2D1744-170B-D5D3-7CEE-AB3A38000D78}"/>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965974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5BF981-3ECB-03C4-E977-03700AF42BE0}"/>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C0C8C4E-F99F-0A90-12F7-D6317415342F}"/>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E42CCCE-E681-7ACE-4539-1F2388D8DA51}"/>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D75D10E-B364-1EB1-5B63-7C01E0D8B6BE}"/>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BF37A45-9509-4254-3624-1029214F9867}"/>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B2C7938-7C1E-5CAD-64FB-BF45F70349EC}"/>
              </a:ext>
            </a:extLst>
          </p:cNvPr>
          <p:cNvSpPr>
            <a:spLocks noGrp="1"/>
          </p:cNvSpPr>
          <p:nvPr>
            <p:ph type="dt" sz="half" idx="10"/>
          </p:nvPr>
        </p:nvSpPr>
        <p:spPr/>
        <p:txBody>
          <a:bodyPr/>
          <a:lstStyle/>
          <a:p>
            <a:fld id="{4381A436-3E91-494C-B011-DB99CB8561B7}" type="datetime1">
              <a:rPr kumimoji="1" lang="ja-JP" altLang="en-US" smtClean="0"/>
              <a:t>2026/4/3</a:t>
            </a:fld>
            <a:endParaRPr kumimoji="1" lang="ja-JP" altLang="en-US"/>
          </a:p>
        </p:txBody>
      </p:sp>
      <p:sp>
        <p:nvSpPr>
          <p:cNvPr id="8" name="フッター プレースホルダー 7">
            <a:extLst>
              <a:ext uri="{FF2B5EF4-FFF2-40B4-BE49-F238E27FC236}">
                <a16:creationId xmlns:a16="http://schemas.microsoft.com/office/drawing/2014/main" id="{5A30520A-81FB-040D-FC7C-17FDF340663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0A56D7A-2594-3150-0371-AEF6FD90F13F}"/>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261040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19B7FE-484D-B9F5-A122-3EFAF3C19E6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1D73C68-D15A-FFA4-1EDC-5BA7015404DE}"/>
              </a:ext>
            </a:extLst>
          </p:cNvPr>
          <p:cNvSpPr>
            <a:spLocks noGrp="1"/>
          </p:cNvSpPr>
          <p:nvPr>
            <p:ph type="dt" sz="half" idx="10"/>
          </p:nvPr>
        </p:nvSpPr>
        <p:spPr/>
        <p:txBody>
          <a:bodyPr/>
          <a:lstStyle/>
          <a:p>
            <a:fld id="{38AC64ED-D1F3-40BD-A462-D2717D210922}" type="datetime1">
              <a:rPr kumimoji="1" lang="ja-JP" altLang="en-US" smtClean="0"/>
              <a:t>2026/4/3</a:t>
            </a:fld>
            <a:endParaRPr kumimoji="1" lang="ja-JP" altLang="en-US"/>
          </a:p>
        </p:txBody>
      </p:sp>
      <p:sp>
        <p:nvSpPr>
          <p:cNvPr id="4" name="フッター プレースホルダー 3">
            <a:extLst>
              <a:ext uri="{FF2B5EF4-FFF2-40B4-BE49-F238E27FC236}">
                <a16:creationId xmlns:a16="http://schemas.microsoft.com/office/drawing/2014/main" id="{14CCAA75-9D36-23A4-5546-6E5E5920C37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969885-09A4-C2D3-383D-9FCC9E3662A6}"/>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798197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28829A8-F29D-6AEC-0428-3C4C3FC06476}"/>
              </a:ext>
            </a:extLst>
          </p:cNvPr>
          <p:cNvSpPr>
            <a:spLocks noGrp="1"/>
          </p:cNvSpPr>
          <p:nvPr>
            <p:ph type="dt" sz="half" idx="10"/>
          </p:nvPr>
        </p:nvSpPr>
        <p:spPr/>
        <p:txBody>
          <a:bodyPr/>
          <a:lstStyle/>
          <a:p>
            <a:fld id="{037281BA-E539-4836-9D0B-C7751483DFA6}" type="datetime1">
              <a:rPr kumimoji="1" lang="ja-JP" altLang="en-US" smtClean="0"/>
              <a:t>2026/4/3</a:t>
            </a:fld>
            <a:endParaRPr kumimoji="1" lang="ja-JP" altLang="en-US"/>
          </a:p>
        </p:txBody>
      </p:sp>
      <p:sp>
        <p:nvSpPr>
          <p:cNvPr id="3" name="フッター プレースホルダー 2">
            <a:extLst>
              <a:ext uri="{FF2B5EF4-FFF2-40B4-BE49-F238E27FC236}">
                <a16:creationId xmlns:a16="http://schemas.microsoft.com/office/drawing/2014/main" id="{6F6697DD-0DD8-0904-12DA-92AEC146E2F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30CAF49-C6FD-959E-4FFD-73E1A461DF40}"/>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333663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01C15B-21B8-F649-90C6-B0EF5DA97964}"/>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E5B5C94-3508-127A-84CF-4FEE827DB9C6}"/>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3704DF3-4134-41A3-4165-339FDBC93506}"/>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517A05B-747B-40E4-B68C-3D7A771D4FBC}"/>
              </a:ext>
            </a:extLst>
          </p:cNvPr>
          <p:cNvSpPr>
            <a:spLocks noGrp="1"/>
          </p:cNvSpPr>
          <p:nvPr>
            <p:ph type="dt" sz="half" idx="10"/>
          </p:nvPr>
        </p:nvSpPr>
        <p:spPr/>
        <p:txBody>
          <a:bodyPr/>
          <a:lstStyle/>
          <a:p>
            <a:fld id="{EFD9F962-2F97-4FDF-B4EF-36FA7F66FFC7}" type="datetime1">
              <a:rPr kumimoji="1" lang="ja-JP" altLang="en-US" smtClean="0"/>
              <a:t>2026/4/3</a:t>
            </a:fld>
            <a:endParaRPr kumimoji="1" lang="ja-JP" altLang="en-US"/>
          </a:p>
        </p:txBody>
      </p:sp>
      <p:sp>
        <p:nvSpPr>
          <p:cNvPr id="6" name="フッター プレースホルダー 5">
            <a:extLst>
              <a:ext uri="{FF2B5EF4-FFF2-40B4-BE49-F238E27FC236}">
                <a16:creationId xmlns:a16="http://schemas.microsoft.com/office/drawing/2014/main" id="{7D488B37-477A-E73A-9188-B4BF1B18D4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DCAA545-9B0E-6D33-4501-27A3A57F864D}"/>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72472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02C818-41C7-4B70-BBAE-87AED8DF3364}"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8834762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138D8C-C4FA-CD0D-B482-3AD985DC7DBA}"/>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F4B6552-38F8-ADBB-DA9F-F10754632891}"/>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AEB56540-905B-0EF5-175B-061B5A951D7B}"/>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A00AAAE-AB9B-8CAB-B8D5-52E66FA3D85C}"/>
              </a:ext>
            </a:extLst>
          </p:cNvPr>
          <p:cNvSpPr>
            <a:spLocks noGrp="1"/>
          </p:cNvSpPr>
          <p:nvPr>
            <p:ph type="dt" sz="half" idx="10"/>
          </p:nvPr>
        </p:nvSpPr>
        <p:spPr/>
        <p:txBody>
          <a:bodyPr/>
          <a:lstStyle/>
          <a:p>
            <a:fld id="{C98251F7-B655-4B5B-99EC-86B7F24D3125}" type="datetime1">
              <a:rPr kumimoji="1" lang="ja-JP" altLang="en-US" smtClean="0"/>
              <a:t>2026/4/3</a:t>
            </a:fld>
            <a:endParaRPr kumimoji="1" lang="ja-JP" altLang="en-US"/>
          </a:p>
        </p:txBody>
      </p:sp>
      <p:sp>
        <p:nvSpPr>
          <p:cNvPr id="6" name="フッター プレースホルダー 5">
            <a:extLst>
              <a:ext uri="{FF2B5EF4-FFF2-40B4-BE49-F238E27FC236}">
                <a16:creationId xmlns:a16="http://schemas.microsoft.com/office/drawing/2014/main" id="{E4BED931-7A07-87BD-3418-4F6975E1527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4BD5129-2B54-B9E0-5CFD-4161815D6822}"/>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719967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C684A-E72F-C4D7-5353-4AD643A5B40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C31BF80-20D2-F3AD-15DD-001B9CE1182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333B41-5432-6A09-7DF6-07B40133CD2D}"/>
              </a:ext>
            </a:extLst>
          </p:cNvPr>
          <p:cNvSpPr>
            <a:spLocks noGrp="1"/>
          </p:cNvSpPr>
          <p:nvPr>
            <p:ph type="dt" sz="half" idx="10"/>
          </p:nvPr>
        </p:nvSpPr>
        <p:spPr/>
        <p:txBody>
          <a:bodyPr/>
          <a:lstStyle/>
          <a:p>
            <a:fld id="{E940737E-22D8-4BFC-8697-E3596FBA8E10}"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45E248B1-D18D-2A0E-2E01-2D927DACB8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6698BA-5DA1-C10B-6775-5A6279258A79}"/>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1182489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B180030-4BE1-27BE-8345-007ADFE68510}"/>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66D4F77-ED1A-6E2E-EF93-900FA3608AE4}"/>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BA2B5D2-3D78-9127-EE67-EB49B10A2355}"/>
              </a:ext>
            </a:extLst>
          </p:cNvPr>
          <p:cNvSpPr>
            <a:spLocks noGrp="1"/>
          </p:cNvSpPr>
          <p:nvPr>
            <p:ph type="dt" sz="half" idx="10"/>
          </p:nvPr>
        </p:nvSpPr>
        <p:spPr/>
        <p:txBody>
          <a:bodyPr/>
          <a:lstStyle/>
          <a:p>
            <a:fld id="{294A5F4D-F8B4-4324-98B3-7E9551ECD98D}"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AA322D9B-02AC-B211-B667-B9684704B2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8E7C5F-2AED-BB68-E601-06FBF3291F8C}"/>
              </a:ext>
            </a:extLst>
          </p:cNvPr>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6880135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8E611DA1-0030-4559-859E-C02B7095B780}"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a:extLst>
              <a:ext uri="{FF2B5EF4-FFF2-40B4-BE49-F238E27FC236}">
                <a16:creationId xmlns:a16="http://schemas.microsoft.com/office/drawing/2014/main" id="{24AB90A6-E976-4FD9-9EEA-3A038BA0E536}"/>
              </a:ext>
            </a:extLst>
          </p:cNvPr>
          <p:cNvSpPr txBox="1"/>
          <p:nvPr userDrawn="1"/>
        </p:nvSpPr>
        <p:spPr>
          <a:xfrm>
            <a:off x="0" y="4"/>
            <a:ext cx="1208584" cy="220188"/>
          </a:xfrm>
          <a:prstGeom prst="rect">
            <a:avLst/>
          </a:prstGeom>
          <a:noFill/>
        </p:spPr>
        <p:txBody>
          <a:bodyPr wrap="square" rtlCol="0">
            <a:spAutoFit/>
          </a:bodyPr>
          <a:lstStyle/>
          <a:p>
            <a:r>
              <a:rPr kumimoji="1" lang="ja-JP" altLang="en-US" sz="831"/>
              <a:t>機密性○情報</a:t>
            </a:r>
          </a:p>
        </p:txBody>
      </p:sp>
      <p:sp>
        <p:nvSpPr>
          <p:cNvPr id="8" name="テキスト ボックス 7">
            <a:extLst>
              <a:ext uri="{FF2B5EF4-FFF2-40B4-BE49-F238E27FC236}">
                <a16:creationId xmlns:a16="http://schemas.microsoft.com/office/drawing/2014/main" id="{F03401D8-09BD-438D-BC53-EDF9F6C4E174}"/>
              </a:ext>
            </a:extLst>
          </p:cNvPr>
          <p:cNvSpPr txBox="1"/>
          <p:nvPr userDrawn="1"/>
        </p:nvSpPr>
        <p:spPr>
          <a:xfrm>
            <a:off x="9087462" y="3"/>
            <a:ext cx="818541" cy="220188"/>
          </a:xfrm>
          <a:prstGeom prst="rect">
            <a:avLst/>
          </a:prstGeom>
          <a:noFill/>
        </p:spPr>
        <p:txBody>
          <a:bodyPr wrap="square" rtlCol="0">
            <a:spAutoFit/>
          </a:bodyPr>
          <a:lstStyle/>
          <a:p>
            <a:r>
              <a:rPr kumimoji="1" lang="ja-JP" altLang="en-US" sz="831"/>
              <a:t>○○限り</a:t>
            </a:r>
          </a:p>
        </p:txBody>
      </p:sp>
    </p:spTree>
    <p:extLst>
      <p:ext uri="{BB962C8B-B14F-4D97-AF65-F5344CB8AC3E}">
        <p14:creationId xmlns:p14="http://schemas.microsoft.com/office/powerpoint/2010/main" val="25972675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1D2F1B1-407A-4848-A82F-0E0FC9815711}"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1290681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C8B978-9179-445D-B061-D530F105D9AE}"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3303692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A6FD5305-DDC0-41E8-AB08-BE9F7EECAD70}"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2063097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AECF197-0AF0-4250-9955-FE867F643C3E}" type="datetime1">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3120851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020F7EC-862D-4D30-B145-CB84504BAA18}" type="datetime1">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3478236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3EA9E-5380-4EF2-BBDB-BC5DE7F95417}" type="datetime1">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78879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B455EA-1036-424F-B950-BDCB5FCD509A}"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6193357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39E2D60-2B49-4C30-8B43-6C6DB416B6A5}"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124007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FC5125D-C2A6-4E99-83B4-B1A1BB1F783F}"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6004422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977D4A6-8BF0-4309-AEF8-5321CA627ECA}"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5298395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05904C3-A6E9-4755-AB53-752F3F73AA4A}"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0628646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92A448D-9FC8-43EF-9E32-EF98CC41C73E}"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a:extLst>
              <a:ext uri="{FF2B5EF4-FFF2-40B4-BE49-F238E27FC236}">
                <a16:creationId xmlns:a16="http://schemas.microsoft.com/office/drawing/2014/main" id="{24AB90A6-E976-4FD9-9EEA-3A038BA0E536}"/>
              </a:ext>
            </a:extLst>
          </p:cNvPr>
          <p:cNvSpPr txBox="1"/>
          <p:nvPr userDrawn="1"/>
        </p:nvSpPr>
        <p:spPr>
          <a:xfrm>
            <a:off x="0" y="4"/>
            <a:ext cx="1208584" cy="220188"/>
          </a:xfrm>
          <a:prstGeom prst="rect">
            <a:avLst/>
          </a:prstGeom>
          <a:noFill/>
        </p:spPr>
        <p:txBody>
          <a:bodyPr wrap="square" rtlCol="0">
            <a:spAutoFit/>
          </a:bodyPr>
          <a:lstStyle/>
          <a:p>
            <a:r>
              <a:rPr kumimoji="1" lang="ja-JP" altLang="en-US" sz="831" dirty="0"/>
              <a:t>機密性○情報</a:t>
            </a:r>
          </a:p>
        </p:txBody>
      </p:sp>
      <p:sp>
        <p:nvSpPr>
          <p:cNvPr id="8" name="テキスト ボックス 7">
            <a:extLst>
              <a:ext uri="{FF2B5EF4-FFF2-40B4-BE49-F238E27FC236}">
                <a16:creationId xmlns:a16="http://schemas.microsoft.com/office/drawing/2014/main" id="{F03401D8-09BD-438D-BC53-EDF9F6C4E174}"/>
              </a:ext>
            </a:extLst>
          </p:cNvPr>
          <p:cNvSpPr txBox="1"/>
          <p:nvPr userDrawn="1"/>
        </p:nvSpPr>
        <p:spPr>
          <a:xfrm>
            <a:off x="9087462" y="3"/>
            <a:ext cx="818541" cy="220188"/>
          </a:xfrm>
          <a:prstGeom prst="rect">
            <a:avLst/>
          </a:prstGeom>
          <a:noFill/>
        </p:spPr>
        <p:txBody>
          <a:bodyPr wrap="square" rtlCol="0">
            <a:spAutoFit/>
          </a:bodyPr>
          <a:lstStyle/>
          <a:p>
            <a:r>
              <a:rPr kumimoji="1" lang="ja-JP" altLang="en-US" sz="831" dirty="0"/>
              <a:t>○○限り</a:t>
            </a:r>
          </a:p>
        </p:txBody>
      </p:sp>
    </p:spTree>
    <p:extLst>
      <p:ext uri="{BB962C8B-B14F-4D97-AF65-F5344CB8AC3E}">
        <p14:creationId xmlns:p14="http://schemas.microsoft.com/office/powerpoint/2010/main" val="13928268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9A5BA6-5B93-4C7E-98CC-9165B5529BBC}"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219889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D37340-36D9-4A17-9E7B-A996831905F0}"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2733658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631296-5E44-48D6-BD3E-4C70D2BDC305}"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4081566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055F64D-401E-4411-BDFE-C6B50577BF66}" type="datetime1">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7855720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B556DE6-DFC7-411D-93F8-129201AC5316}" type="datetime1">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251506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C9D7AC0-F219-49AF-8DEB-76377936478C}"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2260338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43EBB-3E0E-4788-8487-2DA8B5B11BC6}" type="datetime1">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4209031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1C066F3-1B17-447F-B9A4-7FFAC887F7F2}"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3658646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4F800DF-C575-4774-B86F-8C154798CC7B}"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23335800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C11FE1-6664-406D-B23A-38F8C9B123F6}"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00185861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66B442-31C5-4113-AA65-DDD203BB3564}" type="datetime1">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113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AFFD7A-A66A-4473-886F-2654D014B340}" type="datetime1">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170214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E2F19F-BE24-40B6-B67E-B435444B9DF1}" type="datetime1">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322176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90974-9544-4A54-9F69-F4D6BD831EF8}" type="datetime1">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0258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9815B2-54DD-4B83-A821-6F545ADA865B}"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87608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1A81F34-5570-40B8-846B-7F5FA96FAAC7}" type="datetime1">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945060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8F185-7130-4A1A-9B82-48D0B1A6DEFF}" type="datetime1">
              <a:rPr kumimoji="1" lang="ja-JP" altLang="en-US" smtClean="0"/>
              <a:t>2026/4/3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81363586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1463887-A85F-5BAE-05AE-B68DABAB39AA}"/>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9277830-AF3D-425E-C894-19A9982C8029}"/>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E38D10-5860-E45D-5ED3-474DB765243F}"/>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31C8F73B-317B-4E0F-9985-6366DCA434EE}" type="datetime1">
              <a:rPr kumimoji="1" lang="ja-JP" altLang="en-US" smtClean="0"/>
              <a:t>2026/4/3</a:t>
            </a:fld>
            <a:endParaRPr kumimoji="1" lang="ja-JP" altLang="en-US"/>
          </a:p>
        </p:txBody>
      </p:sp>
      <p:sp>
        <p:nvSpPr>
          <p:cNvPr id="5" name="フッター プレースホルダー 4">
            <a:extLst>
              <a:ext uri="{FF2B5EF4-FFF2-40B4-BE49-F238E27FC236}">
                <a16:creationId xmlns:a16="http://schemas.microsoft.com/office/drawing/2014/main" id="{DE301BD9-9B7E-7997-27DF-BEA1A75C7341}"/>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E5A28DD-CEBD-5D17-34E8-ACB7A9AD12A4}"/>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48278024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83196-8554-434F-B7BD-84CF6F452EED}" type="datetime1">
              <a:rPr kumimoji="1" lang="ja-JP" altLang="en-US" smtClean="0"/>
              <a:t>2026/4/3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33775991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00E292-E264-4B48-9C95-B804358B8B7A}" type="datetime1">
              <a:rPr kumimoji="1" lang="ja-JP" altLang="en-US" smtClean="0"/>
              <a:t>2026/4/3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63423516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&#65279;<?xml version="1.0" encoding="UTF-8" standalone="yes"?><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&#65279;<?xml version="1.0" encoding="UTF-8" standalone="yes"?><Relationships xmlns="http://schemas.openxmlformats.org/package/2006/relationships"><Relationship Id="rId3" Type="http://schemas.openxmlformats.org/officeDocument/2006/relationships/image" Target="../media/image5.png" /><Relationship Id="rId7" Type="http://schemas.openxmlformats.org/officeDocument/2006/relationships/image" Target="../media/image9.png" /><Relationship Id="rId2" Type="http://schemas.openxmlformats.org/officeDocument/2006/relationships/notesSlide" Target="../notesSlides/notesSlide4.xml" /><Relationship Id="rId1" Type="http://schemas.openxmlformats.org/officeDocument/2006/relationships/slideLayout" Target="../slideLayouts/slideLayout24.xml" /><Relationship Id="rId5" Type="http://schemas.openxmlformats.org/officeDocument/2006/relationships/image" Target="../media/image7.png" /></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96960" y="80628"/>
            <a:ext cx="9712079" cy="6696744"/>
          </a:xfrm>
          <a:prstGeom prst="roundRect">
            <a:avLst>
              <a:gd name="adj" fmla="val 3501"/>
            </a:avLst>
          </a:prstGeom>
          <a:noFill/>
          <a:ln w="127000" cmpd="tri">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7"/>
          </a:p>
        </p:txBody>
      </p:sp>
      <p:sp>
        <p:nvSpPr>
          <p:cNvPr id="6" name="テキスト ボックス 5"/>
          <p:cNvSpPr txBox="1"/>
          <p:nvPr/>
        </p:nvSpPr>
        <p:spPr>
          <a:xfrm>
            <a:off x="588621" y="2440226"/>
            <a:ext cx="8863890" cy="919401"/>
          </a:xfrm>
          <a:prstGeom prst="roundRect">
            <a:avLst/>
          </a:prstGeom>
          <a:solidFill>
            <a:schemeClr val="accent6"/>
          </a:solidFill>
        </p:spPr>
        <p:txBody>
          <a:bodyPr wrap="square" rtlCol="0">
            <a:spAutoFit/>
          </a:bodyPr>
          <a:lstStyle/>
          <a:p>
            <a:pPr algn="ctr"/>
            <a:r>
              <a:rPr lang="ja-JP" altLang="en-US" sz="2800" b="1"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令和８年度　農地利用効率化等支援事業</a:t>
            </a:r>
            <a:endParaRPr lang="en-US" altLang="ja-JP" sz="2800" b="1"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algn="ctr"/>
            <a:r>
              <a:rPr lang="ja-JP" altLang="en-US" sz="2000" b="1"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（融資主体支援タイプ）</a:t>
            </a:r>
            <a:endParaRPr lang="en-US" altLang="ja-JP" sz="1100" b="1"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p:txBody>
      </p:sp>
      <p:pic>
        <p:nvPicPr>
          <p:cNvPr id="17" name="Picture 20" descr="gif1000"/>
          <p:cNvPicPr>
            <a:picLocks noChangeAspect="1" noChangeArrowheads="1"/>
          </p:cNvPicPr>
          <p:nvPr/>
        </p:nvPicPr>
        <p:blipFill>
          <a:blip r:embed="rId3" cstate="print"/>
          <a:srcRect/>
          <a:stretch>
            <a:fillRect/>
          </a:stretch>
        </p:blipFill>
        <p:spPr bwMode="auto">
          <a:xfrm>
            <a:off x="4030380" y="5877272"/>
            <a:ext cx="1930732" cy="261384"/>
          </a:xfrm>
          <a:prstGeom prst="rect">
            <a:avLst/>
          </a:prstGeom>
          <a:noFill/>
          <a:ln w="9525">
            <a:noFill/>
            <a:miter lim="800000"/>
            <a:headEnd/>
            <a:tailEnd/>
          </a:ln>
        </p:spPr>
      </p:pic>
      <p:sp>
        <p:nvSpPr>
          <p:cNvPr id="3" name="角丸四角形 2"/>
          <p:cNvSpPr/>
          <p:nvPr/>
        </p:nvSpPr>
        <p:spPr>
          <a:xfrm>
            <a:off x="1430233" y="3711491"/>
            <a:ext cx="7125872" cy="581605"/>
          </a:xfrm>
          <a:prstGeom prst="roundRect">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49846" tIns="49846" rIns="24923" bIns="24923" rtlCol="0" anchor="t" anchorCtr="0"/>
          <a:lstStyle/>
          <a:p>
            <a:pPr algn="ctr"/>
            <a:r>
              <a:rPr lang="ja-JP" altLang="en-US" b="1" dirty="0">
                <a:solidFill>
                  <a:srgbClr val="00B050"/>
                </a:solidFill>
                <a:latin typeface="ＭＳ ゴシック" panose="020B0609070205080204" pitchFamily="49" charset="-128"/>
                <a:ea typeface="ＭＳ ゴシック" panose="020B0609070205080204" pitchFamily="49" charset="-128"/>
              </a:rPr>
              <a:t>～ </a:t>
            </a:r>
            <a:r>
              <a:rPr lang="ja-JP" altLang="en-US" sz="2400" b="1" dirty="0">
                <a:solidFill>
                  <a:srgbClr val="00B050"/>
                </a:solidFill>
                <a:latin typeface="ＭＳ ゴシック" panose="020B0609070205080204" pitchFamily="49" charset="-128"/>
                <a:ea typeface="ＭＳ ゴシック" panose="020B0609070205080204" pitchFamily="49" charset="-128"/>
              </a:rPr>
              <a:t>要望調査の実施に当たって</a:t>
            </a:r>
            <a:r>
              <a:rPr lang="ja-JP" altLang="en-US" b="1" dirty="0">
                <a:solidFill>
                  <a:srgbClr val="00B050"/>
                </a:solidFill>
                <a:latin typeface="ＭＳ ゴシック" panose="020B0609070205080204" pitchFamily="49" charset="-128"/>
                <a:ea typeface="ＭＳ ゴシック" panose="020B0609070205080204" pitchFamily="49" charset="-128"/>
              </a:rPr>
              <a:t> ～</a:t>
            </a:r>
          </a:p>
        </p:txBody>
      </p:sp>
      <p:sp>
        <p:nvSpPr>
          <p:cNvPr id="2" name="正方形/長方形 1">
            <a:extLst>
              <a:ext uri="{FF2B5EF4-FFF2-40B4-BE49-F238E27FC236}">
                <a16:creationId xmlns:a16="http://schemas.microsoft.com/office/drawing/2014/main" id="{1CBF1D60-72B1-4E2D-BF7D-A6B89EE1056D}"/>
              </a:ext>
            </a:extLst>
          </p:cNvPr>
          <p:cNvSpPr/>
          <p:nvPr/>
        </p:nvSpPr>
        <p:spPr>
          <a:xfrm>
            <a:off x="2720752" y="6165304"/>
            <a:ext cx="4544834" cy="400110"/>
          </a:xfrm>
          <a:prstGeom prst="rect">
            <a:avLst/>
          </a:prstGeom>
        </p:spPr>
        <p:txBody>
          <a:bodyPr wrap="none">
            <a:spAutoFit/>
          </a:bodyPr>
          <a:lstStyle/>
          <a:p>
            <a:r>
              <a:rPr lang="ja-JP" altLang="en-US" sz="2000" dirty="0">
                <a:ln w="6350">
                  <a:noFill/>
                </a:ln>
                <a:latin typeface="ＭＳ ゴシック" panose="020B0609070205080204" pitchFamily="49" charset="-128"/>
                <a:ea typeface="ＭＳ ゴシック" panose="020B0609070205080204" pitchFamily="49" charset="-128"/>
              </a:rPr>
              <a:t>経営局経営政策課　担い手総合対策室</a:t>
            </a:r>
            <a:endParaRPr lang="en-US" altLang="ja-JP" sz="2000" dirty="0">
              <a:ln w="6350">
                <a:noFill/>
              </a:ln>
              <a:latin typeface="ＭＳ ゴシック" panose="020B0609070205080204" pitchFamily="49" charset="-128"/>
              <a:ea typeface="ＭＳ ゴシック" panose="020B0609070205080204" pitchFamily="49" charset="-128"/>
            </a:endParaRPr>
          </a:p>
        </p:txBody>
      </p:sp>
      <p:sp>
        <p:nvSpPr>
          <p:cNvPr id="8" name="正方形/長方形 7">
            <a:extLst>
              <a:ext uri="{FF2B5EF4-FFF2-40B4-BE49-F238E27FC236}">
                <a16:creationId xmlns:a16="http://schemas.microsoft.com/office/drawing/2014/main" id="{87B89A04-AD50-4B77-A05D-DBEFD3030343}"/>
              </a:ext>
            </a:extLst>
          </p:cNvPr>
          <p:cNvSpPr/>
          <p:nvPr/>
        </p:nvSpPr>
        <p:spPr>
          <a:xfrm>
            <a:off x="3620183" y="5301208"/>
            <a:ext cx="2646878" cy="461665"/>
          </a:xfrm>
          <a:prstGeom prst="rect">
            <a:avLst/>
          </a:prstGeom>
        </p:spPr>
        <p:txBody>
          <a:bodyPr wrap="none">
            <a:spAutoFit/>
          </a:bodyPr>
          <a:lstStyle/>
          <a:p>
            <a:r>
              <a:rPr lang="ja-JP" altLang="en-US" sz="2400" dirty="0">
                <a:ln w="6350">
                  <a:noFill/>
                </a:ln>
                <a:latin typeface="ＭＳ ゴシック" panose="020B0609070205080204" pitchFamily="49" charset="-128"/>
                <a:ea typeface="ＭＳ ゴシック" panose="020B0609070205080204" pitchFamily="49" charset="-128"/>
              </a:rPr>
              <a:t>令 和 ８ 年 ４月</a:t>
            </a:r>
            <a:endParaRPr lang="ja-JP" altLang="en-US" sz="2400" dirty="0"/>
          </a:p>
        </p:txBody>
      </p:sp>
      <p:sp>
        <p:nvSpPr>
          <p:cNvPr id="5" name="正方形/長方形 4"/>
          <p:cNvSpPr/>
          <p:nvPr/>
        </p:nvSpPr>
        <p:spPr>
          <a:xfrm>
            <a:off x="7257256" y="310665"/>
            <a:ext cx="2372434" cy="64633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rgbClr val="FF0000"/>
                </a:solidFill>
                <a:latin typeface="HG丸ｺﾞｼｯｸM-PRO" pitchFamily="50" charset="-128"/>
                <a:ea typeface="HG丸ｺﾞｼｯｸM-PRO" pitchFamily="50" charset="-128"/>
              </a:rPr>
              <a:t>市町村担当者限り</a:t>
            </a:r>
          </a:p>
          <a:p>
            <a:pPr algn="ctr"/>
            <a:r>
              <a:rPr lang="ja-JP" altLang="en-US" dirty="0">
                <a:solidFill>
                  <a:srgbClr val="FF0000"/>
                </a:solidFill>
                <a:latin typeface="HG丸ｺﾞｼｯｸM-PRO" pitchFamily="50" charset="-128"/>
                <a:ea typeface="HG丸ｺﾞｼｯｸM-PRO" pitchFamily="50" charset="-128"/>
              </a:rPr>
              <a:t>農業者への配布厳禁</a:t>
            </a:r>
            <a:endParaRPr lang="en-US" altLang="ja-JP" dirty="0">
              <a:solidFill>
                <a:srgbClr val="FF0000"/>
              </a:solidFill>
              <a:latin typeface="HG丸ｺﾞｼｯｸM-PRO" pitchFamily="50" charset="-128"/>
              <a:ea typeface="HG丸ｺﾞｼｯｸM-PRO" pitchFamily="50" charset="-128"/>
            </a:endParaRPr>
          </a:p>
        </p:txBody>
      </p:sp>
      <p:sp>
        <p:nvSpPr>
          <p:cNvPr id="7" name="正方形/長方形 6">
            <a:extLst>
              <a:ext uri="{FF2B5EF4-FFF2-40B4-BE49-F238E27FC236}">
                <a16:creationId xmlns:a16="http://schemas.microsoft.com/office/drawing/2014/main" id="{2AFBC04F-4F2D-19D3-4EE7-8718EBA5A91F}"/>
              </a:ext>
            </a:extLst>
          </p:cNvPr>
          <p:cNvSpPr/>
          <p:nvPr/>
        </p:nvSpPr>
        <p:spPr>
          <a:xfrm>
            <a:off x="276310" y="267970"/>
            <a:ext cx="4460666" cy="646331"/>
          </a:xfrm>
          <a:prstGeom prst="rect">
            <a:avLst/>
          </a:prstGeom>
          <a:ln w="19050">
            <a:solidFill>
              <a:srgbClr val="FF0000"/>
            </a:solidFill>
          </a:ln>
        </p:spPr>
        <p:txBody>
          <a:bodyPr wrap="square">
            <a:spAutoFit/>
          </a:bodyPr>
          <a:lstStyle/>
          <a:p>
            <a:pPr lvl="0"/>
            <a:r>
              <a:rPr lang="ja-JP" altLang="en-US" sz="1200" dirty="0">
                <a:solidFill>
                  <a:srgbClr val="FF0000"/>
                </a:solidFill>
                <a:latin typeface="ＭＳ ゴシック" panose="020B0609070205080204" pitchFamily="49" charset="-128"/>
                <a:ea typeface="ＭＳ ゴシック" panose="020B0609070205080204" pitchFamily="49" charset="-128"/>
              </a:rPr>
              <a:t>　本内容は、令和８</a:t>
            </a:r>
            <a:r>
              <a:rPr lang="ja-JP" altLang="ja-JP" sz="1200" dirty="0">
                <a:solidFill>
                  <a:srgbClr val="FF0000"/>
                </a:solidFill>
                <a:latin typeface="ＭＳ ゴシック" panose="020B0609070205080204" pitchFamily="49" charset="-128"/>
                <a:ea typeface="ＭＳ ゴシック" panose="020B0609070205080204" pitchFamily="49" charset="-128"/>
              </a:rPr>
              <a:t>年度</a:t>
            </a:r>
            <a:r>
              <a:rPr lang="ja-JP" altLang="en-US" sz="1200" dirty="0">
                <a:solidFill>
                  <a:srgbClr val="FF0000"/>
                </a:solidFill>
                <a:latin typeface="ＭＳ ゴシック" panose="020B0609070205080204" pitchFamily="49" charset="-128"/>
                <a:ea typeface="ＭＳ ゴシック" panose="020B0609070205080204" pitchFamily="49" charset="-128"/>
              </a:rPr>
              <a:t>予算政府案に基づいたものです。</a:t>
            </a:r>
            <a:r>
              <a:rPr lang="ja-JP" altLang="ja-JP" sz="1200" dirty="0">
                <a:solidFill>
                  <a:srgbClr val="FF0000"/>
                </a:solidFill>
                <a:latin typeface="ＭＳ ゴシック" panose="020B0609070205080204" pitchFamily="49" charset="-128"/>
                <a:ea typeface="ＭＳ ゴシック" panose="020B0609070205080204" pitchFamily="49" charset="-128"/>
              </a:rPr>
              <a:t>成立</a:t>
            </a:r>
            <a:r>
              <a:rPr lang="ja-JP" altLang="en-US" sz="1200" dirty="0">
                <a:solidFill>
                  <a:srgbClr val="FF0000"/>
                </a:solidFill>
                <a:latin typeface="ＭＳ ゴシック" panose="020B0609070205080204" pitchFamily="49" charset="-128"/>
                <a:ea typeface="ＭＳ ゴシック" panose="020B0609070205080204" pitchFamily="49" charset="-128"/>
              </a:rPr>
              <a:t>した予算の内容に応じて、事業内容等が</a:t>
            </a:r>
            <a:r>
              <a:rPr lang="ja-JP" altLang="ja-JP" sz="1200" dirty="0">
                <a:solidFill>
                  <a:srgbClr val="FF0000"/>
                </a:solidFill>
                <a:latin typeface="ＭＳ ゴシック" panose="020B0609070205080204" pitchFamily="49" charset="-128"/>
                <a:ea typeface="ＭＳ ゴシック" panose="020B0609070205080204" pitchFamily="49" charset="-128"/>
              </a:rPr>
              <a:t>変更</a:t>
            </a:r>
            <a:r>
              <a:rPr lang="ja-JP" altLang="en-US" sz="1200" dirty="0">
                <a:solidFill>
                  <a:srgbClr val="FF0000"/>
                </a:solidFill>
                <a:latin typeface="ＭＳ ゴシック" panose="020B0609070205080204" pitchFamily="49" charset="-128"/>
                <a:ea typeface="ＭＳ ゴシック" panose="020B0609070205080204" pitchFamily="49" charset="-128"/>
              </a:rPr>
              <a:t>になることが</a:t>
            </a:r>
            <a:r>
              <a:rPr lang="ja-JP" altLang="ja-JP" sz="1200" dirty="0">
                <a:solidFill>
                  <a:srgbClr val="FF0000"/>
                </a:solidFill>
                <a:latin typeface="ＭＳ ゴシック" panose="020B0609070205080204" pitchFamily="49" charset="-128"/>
                <a:ea typeface="ＭＳ ゴシック" panose="020B0609070205080204" pitchFamily="49" charset="-128"/>
              </a:rPr>
              <a:t>あり</a:t>
            </a:r>
            <a:r>
              <a:rPr lang="ja-JP" altLang="en-US" sz="1200" dirty="0">
                <a:solidFill>
                  <a:srgbClr val="FF0000"/>
                </a:solidFill>
                <a:latin typeface="ＭＳ ゴシック" panose="020B0609070205080204" pitchFamily="49" charset="-128"/>
                <a:ea typeface="ＭＳ ゴシック" panose="020B0609070205080204" pitchFamily="49" charset="-128"/>
              </a:rPr>
              <a:t>ますので、あらかじめご了承下さい。</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39CB08C8-660D-40CD-8596-129ED2C3045F}"/>
              </a:ext>
            </a:extLst>
          </p:cNvPr>
          <p:cNvSpPr/>
          <p:nvPr/>
        </p:nvSpPr>
        <p:spPr>
          <a:xfrm>
            <a:off x="4194702" y="2379334"/>
            <a:ext cx="5760073" cy="4217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4295" tIns="37148" rIns="74295" bIns="37148"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894"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2" name="正方形/長方形 31">
            <a:extLst>
              <a:ext uri="{FF2B5EF4-FFF2-40B4-BE49-F238E27FC236}">
                <a16:creationId xmlns:a16="http://schemas.microsoft.com/office/drawing/2014/main" id="{A2D02315-59E8-4DAC-9F05-454BD16ACD9B}"/>
              </a:ext>
            </a:extLst>
          </p:cNvPr>
          <p:cNvSpPr/>
          <p:nvPr/>
        </p:nvSpPr>
        <p:spPr>
          <a:xfrm>
            <a:off x="2153130" y="82047"/>
            <a:ext cx="5599735"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Ⅴ</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a:t>
            </a:r>
            <a:r>
              <a:rPr lang="ja-JP" altLang="en-US" sz="2000" b="1" dirty="0">
                <a:solidFill>
                  <a:schemeClr val="accent6"/>
                </a:solidFill>
                <a:latin typeface="メイリオ" panose="020B0604030504040204" pitchFamily="50" charset="-128"/>
                <a:ea typeface="メイリオ" panose="020B0604030504040204" pitchFamily="50" charset="-128"/>
              </a:rPr>
              <a:t>必須目標及び</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配分基準表等の運用</a:t>
            </a:r>
          </a:p>
        </p:txBody>
      </p:sp>
      <p:sp>
        <p:nvSpPr>
          <p:cNvPr id="40" name="正方形/長方形 39">
            <a:extLst>
              <a:ext uri="{FF2B5EF4-FFF2-40B4-BE49-F238E27FC236}">
                <a16:creationId xmlns:a16="http://schemas.microsoft.com/office/drawing/2014/main" id="{DCBDE96F-12C3-44B9-9523-F9F70BDB502C}"/>
              </a:ext>
            </a:extLst>
          </p:cNvPr>
          <p:cNvSpPr/>
          <p:nvPr/>
        </p:nvSpPr>
        <p:spPr>
          <a:xfrm>
            <a:off x="258618" y="690597"/>
            <a:ext cx="3055480"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a:t>
            </a:r>
            <a:r>
              <a:rPr kumimoji="1" lang="ja-JP" altLang="en-US" sz="18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付加価値額について</a:t>
            </a:r>
            <a:r>
              <a:rPr kumimoji="1" lang="en-US" altLang="ja-JP" sz="18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a:t>
            </a:r>
            <a:endParaRPr kumimoji="0" lang="ja-JP" altLang="en-US" sz="18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endParaRPr>
          </a:p>
        </p:txBody>
      </p:sp>
      <p:sp>
        <p:nvSpPr>
          <p:cNvPr id="41" name="テキスト ボックス 40">
            <a:extLst>
              <a:ext uri="{FF2B5EF4-FFF2-40B4-BE49-F238E27FC236}">
                <a16:creationId xmlns:a16="http://schemas.microsoft.com/office/drawing/2014/main" id="{D1443DC9-96A9-44F1-9866-88129B288D1C}"/>
              </a:ext>
            </a:extLst>
          </p:cNvPr>
          <p:cNvSpPr txBox="1"/>
          <p:nvPr/>
        </p:nvSpPr>
        <p:spPr>
          <a:xfrm>
            <a:off x="424872" y="1059929"/>
            <a:ext cx="8903061" cy="262636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付加価値額とは、事業活動により生</a:t>
            </a:r>
            <a:r>
              <a:rPr kumimoji="1" lang="ja-JP" altLang="en-US"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み</a:t>
            </a:r>
            <a:r>
              <a:rPr kumimoji="1" lang="ja-JP" altLang="ja-JP"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出された価値を表すも</a:t>
            </a:r>
            <a:r>
              <a:rPr kumimoji="1" lang="ja-JP" altLang="en-US"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の</a:t>
            </a:r>
            <a:r>
              <a:rPr kumimoji="1" lang="ja-JP" altLang="ja-JP"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で、農業収入から農業生産に投入された肥料や農機具、作業委託といった財・サービスの費用を差し引いて算出します。</a:t>
            </a:r>
            <a:endParaRPr kumimoji="1" lang="en-US" altLang="ja-JP"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付加価値額 </a:t>
            </a:r>
            <a:r>
              <a:rPr kumimoji="1" lang="en-US" altLang="ja-JP"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収入総額 </a:t>
            </a:r>
            <a:r>
              <a:rPr kumimoji="1" lang="en-US" altLang="ja-JP"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費用総額 </a:t>
            </a:r>
            <a:r>
              <a:rPr kumimoji="1" lang="en-US" altLang="ja-JP"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人件費</a:t>
            </a:r>
            <a:r>
              <a:rPr kumimoji="1"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0" i="0" u="sng"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費用総額に含まれているものに限る。</a:t>
            </a:r>
            <a:r>
              <a:rPr kumimoji="1"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7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60000" marR="0" lvl="0" indent="-36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付加価値額は、助成対象者の農業経営全体の額</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です。</a:t>
            </a:r>
            <a:b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（助成対象者が</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農業及び農業関連事業以外の事業を行っている場合は、その事業の付加価値額は除きます。</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endParaRPr kumimoji="1" lang="en-US" altLang="ja-JP" sz="7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360000" marR="0" lvl="0" indent="-36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部門や支店で区分経理が行われている場合は、区分経理されている範囲を経営全体として取り扱うことも可能です。</a:t>
            </a:r>
            <a:endParaRPr kumimoji="1" lang="en-US" altLang="ja-JP" sz="7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360000" marR="0" lvl="0" indent="-36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家族経営や集落営農組織が法人化し、まだ決算期を迎えていない場合であって経営内容が同一である場合、</a:t>
            </a:r>
            <a:b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法人化前の経営の付加価値額で算定します。</a:t>
            </a:r>
            <a:endPar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360000" marR="0" lvl="0" indent="-36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　収入総額には、原則として補助金収入を含みますが、</a:t>
            </a:r>
            <a:r>
              <a:rPr kumimoji="1" lang="ja-JP" altLang="en-US" sz="1200" b="0" i="0" u="sng"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就農準備資金・経営開始資金のうち経営開始資金</a:t>
            </a:r>
            <a:r>
              <a:rPr kumimoji="1" lang="ja-JP" altLang="en-US" sz="1200" b="0" i="0" u="sng" strike="sng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等</a:t>
            </a:r>
            <a:r>
              <a:rPr kumimoji="1"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は含めません</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b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b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なお、補助金を収入に含めた場合に適切な目標設定や評価が困難になると事業実施主体が判断する場合は、除外することができます。</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53" name="直線コネクタ 52">
            <a:extLst>
              <a:ext uri="{FF2B5EF4-FFF2-40B4-BE49-F238E27FC236}">
                <a16:creationId xmlns:a16="http://schemas.microsoft.com/office/drawing/2014/main" id="{09139BBE-2B76-4E54-A248-FAC3D61A8944}"/>
              </a:ext>
            </a:extLst>
          </p:cNvPr>
          <p:cNvCxnSpPr>
            <a:cxnSpLocks/>
          </p:cNvCxnSpPr>
          <p:nvPr/>
        </p:nvCxnSpPr>
        <p:spPr>
          <a:xfrm>
            <a:off x="670424" y="511185"/>
            <a:ext cx="8565146"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271EA3BA-4BF7-7257-3FC6-AC1CCE726186}"/>
              </a:ext>
            </a:extLst>
          </p:cNvPr>
          <p:cNvSpPr/>
          <p:nvPr/>
        </p:nvSpPr>
        <p:spPr>
          <a:xfrm>
            <a:off x="472195" y="3746228"/>
            <a:ext cx="8903061" cy="2421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4295" tIns="37148" rIns="74295" bIns="37148"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15840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＜付加価値額の現状値について＞</a:t>
            </a:r>
            <a:endParaRPr kumimoji="1" lang="en-US" altLang="ja-JP" sz="14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1" lang="en-US" altLang="ja-JP" sz="7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〇　現状の付加価値額は、原則、直近のデータ（</a:t>
            </a:r>
            <a:r>
              <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令和７年度データ）で算出</a:t>
            </a:r>
            <a:r>
              <a:rPr kumimoji="1" lang="ja-JP" altLang="en-US"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rPr>
              <a:t>します。</a:t>
            </a:r>
            <a:endPar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ts val="1600"/>
              </a:lnSpc>
              <a:spcBef>
                <a:spcPts val="0"/>
              </a:spcBef>
              <a:spcAft>
                <a:spcPts val="0"/>
              </a:spcAft>
              <a:buClrTx/>
              <a:buSzTx/>
              <a:buFontTx/>
              <a:buNone/>
              <a:tabLst/>
              <a:defRPr/>
            </a:pPr>
            <a:r>
              <a:rPr kumimoji="1" lang="ja-JP" altLang="en-US" sz="1200" dirty="0">
                <a:solidFill>
                  <a:sysClr val="windowText" lastClr="000000"/>
                </a:solidFill>
                <a:latin typeface="メイリオ" panose="020B0604030504040204" pitchFamily="50" charset="-128"/>
                <a:ea typeface="メイリオ" panose="020B0604030504040204" pitchFamily="50" charset="-128"/>
              </a:rPr>
              <a:t>　</a:t>
            </a:r>
            <a:r>
              <a:rPr kumimoji="1" lang="en-US" altLang="ja-JP" sz="1200" dirty="0">
                <a:solidFill>
                  <a:sysClr val="windowText" lastClr="000000"/>
                </a:solidFill>
                <a:latin typeface="メイリオ" panose="020B0604030504040204" pitchFamily="50" charset="-128"/>
                <a:ea typeface="メイリオ" panose="020B0604030504040204" pitchFamily="50" charset="-128"/>
              </a:rPr>
              <a:t>※</a:t>
            </a:r>
            <a:r>
              <a:rPr kumimoji="1" lang="ja-JP" altLang="en-US" sz="1200" dirty="0">
                <a:solidFill>
                  <a:sysClr val="windowText" lastClr="000000"/>
                </a:solidFill>
                <a:latin typeface="メイリオ" panose="020B0604030504040204" pitchFamily="50" charset="-128"/>
                <a:ea typeface="メイリオ" panose="020B0604030504040204" pitchFamily="50" charset="-128"/>
              </a:rPr>
              <a:t>令和７年度データがない場合には、令和６年度データで算出します。</a:t>
            </a:r>
            <a:endParaRPr kumimoji="1" lang="en-US" altLang="ja-JP" sz="12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ts val="16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81"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〇　</a:t>
            </a:r>
            <a:r>
              <a:rPr kumimoji="1" lang="ja-JP" altLang="en-US" sz="1200" b="0" i="0" u="sng" strike="noStrike" kern="1200" cap="none" spc="-81"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現状の付加価値額</a:t>
            </a:r>
            <a:r>
              <a:rPr kumimoji="1" lang="ja-JP" altLang="en-US" sz="1200" b="0" i="0" u="none" strike="noStrike" kern="1200" cap="none" spc="-81"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が、</a:t>
            </a:r>
            <a:r>
              <a:rPr kumimoji="0" lang="ja-JP" altLang="en-US" sz="1200" b="0" i="0" u="none" strike="noStrik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収量変動や自然災害等による影響で</a:t>
            </a:r>
            <a:r>
              <a:rPr kumimoji="0" lang="ja-JP" altLang="en-US" sz="1200" b="0" i="0" u="sng" strike="noStrik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大幅に</a:t>
            </a:r>
            <a:r>
              <a:rPr kumimoji="0" lang="ja-JP" altLang="en-US" sz="1200" b="0" i="0" kern="1200" cap="none" spc="-81"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（２割以上）</a:t>
            </a:r>
            <a:r>
              <a:rPr kumimoji="0" lang="ja-JP" altLang="en-US" sz="1200" b="0" i="0" u="sng" strike="noStrik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変動</a:t>
            </a:r>
            <a:r>
              <a:rPr kumimoji="0" lang="ja-JP" altLang="en-US" sz="1200" b="0" i="0" u="none" strike="noStrik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していると認められる場合は、補正（農産物価格・収量を標準値に置き換える等）</a:t>
            </a:r>
            <a:r>
              <a:rPr kumimoji="0" lang="ja-JP" altLang="en-US" sz="1200" b="0" i="0" u="non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rPr>
              <a:t>します。</a:t>
            </a:r>
            <a:endParaRPr kumimoji="0" lang="en-US" altLang="ja-JP" sz="1200" b="0" i="0" u="none" kern="1200" cap="none" spc="-81"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ＭＳ ゴシック" panose="020B0609070205080204" pitchFamily="49" charset="-128"/>
            </a:endParaRPr>
          </a:p>
        </p:txBody>
      </p:sp>
      <p:sp>
        <p:nvSpPr>
          <p:cNvPr id="5" name="スライド番号プレースホルダー 4">
            <a:extLst>
              <a:ext uri="{FF2B5EF4-FFF2-40B4-BE49-F238E27FC236}">
                <a16:creationId xmlns:a16="http://schemas.microsoft.com/office/drawing/2014/main" id="{7ED680F5-5C2A-4280-73FD-3115962261BB}"/>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10</a:t>
            </a:fld>
            <a:endParaRPr kumimoji="1" lang="ja-JP" altLang="en-US" dirty="0">
              <a:solidFill>
                <a:schemeClr val="tx1"/>
              </a:solidFill>
            </a:endParaRPr>
          </a:p>
        </p:txBody>
      </p:sp>
    </p:spTree>
    <p:extLst>
      <p:ext uri="{BB962C8B-B14F-4D97-AF65-F5344CB8AC3E}">
        <p14:creationId xmlns:p14="http://schemas.microsoft.com/office/powerpoint/2010/main" val="4141917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327" y="2494833"/>
            <a:ext cx="6116961" cy="450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9" name="直線コネクタ 18"/>
          <p:cNvCxnSpPr/>
          <p:nvPr/>
        </p:nvCxnSpPr>
        <p:spPr>
          <a:xfrm>
            <a:off x="2933477" y="3857410"/>
            <a:ext cx="27000" cy="0"/>
          </a:xfrm>
          <a:prstGeom prst="line">
            <a:avLst/>
          </a:prstGeom>
          <a:ln w="1905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cxnSpLocks/>
          </p:cNvCxnSpPr>
          <p:nvPr/>
        </p:nvCxnSpPr>
        <p:spPr>
          <a:xfrm flipV="1">
            <a:off x="5946226" y="2453448"/>
            <a:ext cx="0" cy="107977"/>
          </a:xfrm>
          <a:prstGeom prst="line">
            <a:avLst/>
          </a:prstGeom>
          <a:ln w="1905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a:cxnSpLocks/>
          </p:cNvCxnSpPr>
          <p:nvPr/>
        </p:nvCxnSpPr>
        <p:spPr>
          <a:xfrm>
            <a:off x="4287663" y="6691212"/>
            <a:ext cx="2192388" cy="0"/>
          </a:xfrm>
          <a:prstGeom prst="line">
            <a:avLst/>
          </a:prstGeom>
          <a:ln w="381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cxnSpLocks/>
          </p:cNvCxnSpPr>
          <p:nvPr/>
        </p:nvCxnSpPr>
        <p:spPr>
          <a:xfrm flipH="1" flipV="1">
            <a:off x="6480051" y="3074240"/>
            <a:ext cx="1" cy="3616972"/>
          </a:xfrm>
          <a:prstGeom prst="line">
            <a:avLst/>
          </a:prstGeom>
          <a:ln w="381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cxnSpLocks/>
            <a:endCxn id="8" idx="1"/>
          </p:cNvCxnSpPr>
          <p:nvPr/>
        </p:nvCxnSpPr>
        <p:spPr>
          <a:xfrm>
            <a:off x="6480051" y="3074240"/>
            <a:ext cx="445476" cy="0"/>
          </a:xfrm>
          <a:prstGeom prst="line">
            <a:avLst/>
          </a:prstGeom>
          <a:ln w="38100">
            <a:solidFill>
              <a:srgbClr val="0033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cxnSpLocks/>
          </p:cNvCxnSpPr>
          <p:nvPr/>
        </p:nvCxnSpPr>
        <p:spPr>
          <a:xfrm>
            <a:off x="6421755" y="3456111"/>
            <a:ext cx="534043" cy="0"/>
          </a:xfrm>
          <a:prstGeom prst="line">
            <a:avLst/>
          </a:prstGeom>
          <a:ln w="28575">
            <a:solidFill>
              <a:srgbClr val="FF9966"/>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517663" y="2187055"/>
            <a:ext cx="5711625" cy="307777"/>
          </a:xfrm>
          <a:prstGeom prst="rect">
            <a:avLst/>
          </a:prstGeom>
          <a:solidFill>
            <a:schemeClr val="accent6">
              <a:lumMod val="40000"/>
              <a:lumOff val="60000"/>
            </a:schemeClr>
          </a:solidFill>
          <a:ln>
            <a:solidFill>
              <a:schemeClr val="tx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青色申告決算書（損益計算書）からの付加価値額の算出方法（例）</a:t>
            </a:r>
          </a:p>
        </p:txBody>
      </p:sp>
      <p:sp>
        <p:nvSpPr>
          <p:cNvPr id="2" name="正方形/長方形 1"/>
          <p:cNvSpPr/>
          <p:nvPr/>
        </p:nvSpPr>
        <p:spPr>
          <a:xfrm>
            <a:off x="269246" y="80524"/>
            <a:ext cx="7417594" cy="3020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（参考）付加価値額の算出方法（個人の場合）</a:t>
            </a:r>
          </a:p>
        </p:txBody>
      </p:sp>
      <p:graphicFrame>
        <p:nvGraphicFramePr>
          <p:cNvPr id="8" name="表 7"/>
          <p:cNvGraphicFramePr>
            <a:graphicFrameLocks noGrp="1"/>
          </p:cNvGraphicFramePr>
          <p:nvPr/>
        </p:nvGraphicFramePr>
        <p:xfrm>
          <a:off x="6925527" y="2561425"/>
          <a:ext cx="2721744" cy="1025631"/>
        </p:xfrm>
        <a:graphic>
          <a:graphicData uri="http://schemas.openxmlformats.org/drawingml/2006/table">
            <a:tbl>
              <a:tblPr/>
              <a:tblGrid>
                <a:gridCol w="506313">
                  <a:extLst>
                    <a:ext uri="{9D8B030D-6E8A-4147-A177-3AD203B41FA5}">
                      <a16:colId xmlns:a16="http://schemas.microsoft.com/office/drawing/2014/main" val="20000"/>
                    </a:ext>
                  </a:extLst>
                </a:gridCol>
                <a:gridCol w="1011046">
                  <a:extLst>
                    <a:ext uri="{9D8B030D-6E8A-4147-A177-3AD203B41FA5}">
                      <a16:colId xmlns:a16="http://schemas.microsoft.com/office/drawing/2014/main" val="20001"/>
                    </a:ext>
                  </a:extLst>
                </a:gridCol>
                <a:gridCol w="1204385">
                  <a:extLst>
                    <a:ext uri="{9D8B030D-6E8A-4147-A177-3AD203B41FA5}">
                      <a16:colId xmlns:a16="http://schemas.microsoft.com/office/drawing/2014/main" val="20002"/>
                    </a:ext>
                  </a:extLst>
                </a:gridCol>
              </a:tblGrid>
              <a:tr h="341877">
                <a:tc>
                  <a:txBody>
                    <a:bodyPr/>
                    <a:lstStyle/>
                    <a:p>
                      <a:pPr algn="ctr" fontAlgn="ctr"/>
                      <a:r>
                        <a:rPr lang="en-US" sz="1200" b="0" i="0" u="none" strike="noStrike" dirty="0">
                          <a:effectLst/>
                          <a:latin typeface="游ゴシック" panose="020B0400000000000000" pitchFamily="50" charset="-128"/>
                          <a:ea typeface="游ゴシック" panose="020B0400000000000000" pitchFamily="50" charset="-128"/>
                        </a:rPr>
                        <a:t>（Ａ）</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fontAlgn="ctr"/>
                      <a:r>
                        <a:rPr lang="ja-JP" altLang="en-US" sz="1200" b="0" i="0" u="none" strike="noStrike" dirty="0">
                          <a:effectLst/>
                          <a:latin typeface="游ゴシック" panose="020B0400000000000000" pitchFamily="50" charset="-128"/>
                          <a:ea typeface="游ゴシック" panose="020B0400000000000000" pitchFamily="50" charset="-128"/>
                        </a:rPr>
                        <a:t>  収入総額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en-US" altLang="ja-JP" sz="1200" b="0" i="0" u="none" strike="noStrike" dirty="0">
                          <a:effectLst/>
                          <a:latin typeface="游ゴシック" panose="020B0400000000000000" pitchFamily="50" charset="-128"/>
                          <a:ea typeface="游ゴシック" panose="020B0400000000000000" pitchFamily="50" charset="-128"/>
                        </a:rPr>
                        <a:t>26,803,000</a:t>
                      </a:r>
                      <a:r>
                        <a:rPr lang="ja-JP" altLang="en-US" sz="1200" b="0" i="0" u="none" strike="noStrike" dirty="0">
                          <a:effectLst/>
                          <a:latin typeface="游ゴシック" panose="020B0400000000000000" pitchFamily="50" charset="-128"/>
                          <a:ea typeface="游ゴシック" panose="020B0400000000000000" pitchFamily="50" charset="-128"/>
                        </a:rPr>
                        <a:t>円　</a:t>
                      </a:r>
                      <a:endParaRPr lang="en-US" altLang="ja-JP" sz="1200" b="0" i="0" u="none" strike="noStrike" dirty="0">
                        <a:effectLst/>
                        <a:latin typeface="游ゴシック" panose="020B0400000000000000" pitchFamily="50" charset="-128"/>
                        <a:ea typeface="游ゴシック" panose="020B04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341877">
                <a:tc>
                  <a:txBody>
                    <a:bodyPr/>
                    <a:lstStyle/>
                    <a:p>
                      <a:pPr algn="ctr" fontAlgn="ctr"/>
                      <a:r>
                        <a:rPr lang="en-US" sz="1200" b="0" i="0" u="none" strike="noStrike" dirty="0">
                          <a:effectLst/>
                          <a:latin typeface="游ゴシック" panose="020B0400000000000000" pitchFamily="50" charset="-128"/>
                          <a:ea typeface="游ゴシック" panose="020B0400000000000000" pitchFamily="50" charset="-128"/>
                        </a:rPr>
                        <a:t>（Ｂ）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l" fontAlgn="ctr"/>
                      <a:r>
                        <a:rPr lang="ja-JP" altLang="en-US" sz="1200" b="0" i="0" u="none" strike="noStrike" dirty="0">
                          <a:effectLst/>
                          <a:latin typeface="游ゴシック" panose="020B0400000000000000" pitchFamily="50" charset="-128"/>
                          <a:ea typeface="游ゴシック" panose="020B0400000000000000" pitchFamily="50" charset="-128"/>
                        </a:rPr>
                        <a:t>  費用総額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fontAlgn="ctr"/>
                      <a:r>
                        <a:rPr lang="en-US" altLang="ja-JP" sz="1200" b="0" i="0" u="none" strike="noStrike" dirty="0">
                          <a:effectLst/>
                          <a:latin typeface="游ゴシック" panose="020B0400000000000000" pitchFamily="50" charset="-128"/>
                          <a:ea typeface="游ゴシック" panose="020B0400000000000000" pitchFamily="50" charset="-128"/>
                        </a:rPr>
                        <a:t>16,824,000</a:t>
                      </a:r>
                      <a:r>
                        <a:rPr lang="ja-JP" altLang="en-US" sz="1200" b="0" i="0" u="none" strike="noStrike" dirty="0">
                          <a:effectLst/>
                          <a:latin typeface="游ゴシック" panose="020B0400000000000000" pitchFamily="50" charset="-128"/>
                          <a:ea typeface="游ゴシック" panose="020B0400000000000000" pitchFamily="50" charset="-128"/>
                        </a:rPr>
                        <a:t>円</a:t>
                      </a:r>
                      <a:endParaRPr lang="en-US" altLang="ja-JP" sz="1200" b="0" i="0" u="none" strike="noStrike" dirty="0">
                        <a:effectLst/>
                        <a:latin typeface="游ゴシック" panose="020B0400000000000000" pitchFamily="50" charset="-128"/>
                        <a:ea typeface="游ゴシック" panose="020B04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extLst>
                  <a:ext uri="{0D108BD9-81ED-4DB2-BD59-A6C34878D82A}">
                    <a16:rowId xmlns:a16="http://schemas.microsoft.com/office/drawing/2014/main" val="10001"/>
                  </a:ext>
                </a:extLst>
              </a:tr>
              <a:tr h="341877">
                <a:tc>
                  <a:txBody>
                    <a:bodyPr/>
                    <a:lstStyle/>
                    <a:p>
                      <a:pPr algn="ctr" fontAlgn="ctr"/>
                      <a:r>
                        <a:rPr lang="en-US" sz="1200" b="0" i="0" u="none" strike="noStrike" dirty="0">
                          <a:effectLst/>
                          <a:latin typeface="游ゴシック" panose="020B0400000000000000" pitchFamily="50" charset="-128"/>
                          <a:ea typeface="游ゴシック" panose="020B0400000000000000" pitchFamily="50" charset="-128"/>
                        </a:rPr>
                        <a:t>（Ｃ）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l" fontAlgn="ctr"/>
                      <a:r>
                        <a:rPr lang="ja-JP" altLang="en-US" sz="1200" b="0" i="0" u="none" strike="noStrike" dirty="0">
                          <a:effectLst/>
                          <a:latin typeface="游ゴシック" panose="020B0400000000000000" pitchFamily="50" charset="-128"/>
                          <a:ea typeface="游ゴシック" panose="020B0400000000000000" pitchFamily="50" charset="-128"/>
                        </a:rPr>
                        <a:t>  人件費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l" fontAlgn="ctr"/>
                      <a:r>
                        <a:rPr lang="ja-JP" altLang="en-US" sz="1200" b="0" i="0" u="none" strike="noStrike" dirty="0">
                          <a:effectLst/>
                          <a:latin typeface="游ゴシック" panose="020B0400000000000000" pitchFamily="50" charset="-128"/>
                          <a:ea typeface="游ゴシック" panose="020B0400000000000000" pitchFamily="50" charset="-128"/>
                        </a:rPr>
                        <a:t>　　　</a:t>
                      </a:r>
                      <a:r>
                        <a:rPr lang="en-US" altLang="ja-JP" sz="1200" b="0" i="0" u="none" strike="noStrike" dirty="0">
                          <a:effectLst/>
                          <a:latin typeface="游ゴシック" panose="020B0400000000000000" pitchFamily="50" charset="-128"/>
                          <a:ea typeface="游ゴシック" panose="020B0400000000000000" pitchFamily="50" charset="-128"/>
                        </a:rPr>
                        <a:t>365,000</a:t>
                      </a:r>
                      <a:r>
                        <a:rPr lang="ja-JP" altLang="en-US" sz="1200" b="0" i="0" u="none" strike="noStrike" dirty="0">
                          <a:effectLst/>
                          <a:latin typeface="游ゴシック" panose="020B0400000000000000" pitchFamily="50" charset="-128"/>
                          <a:ea typeface="游ゴシック" panose="020B0400000000000000" pitchFamily="50" charset="-128"/>
                        </a:rPr>
                        <a:t>円</a:t>
                      </a:r>
                      <a:endParaRPr lang="en-US" altLang="ja-JP" sz="1200" b="0" i="0" u="none" strike="noStrike" dirty="0">
                        <a:effectLst/>
                        <a:latin typeface="游ゴシック" panose="020B0400000000000000" pitchFamily="50" charset="-128"/>
                        <a:ea typeface="游ゴシック" panose="020B04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extLst>
                  <a:ext uri="{0D108BD9-81ED-4DB2-BD59-A6C34878D82A}">
                    <a16:rowId xmlns:a16="http://schemas.microsoft.com/office/drawing/2014/main" val="10002"/>
                  </a:ext>
                </a:extLst>
              </a:tr>
            </a:tbl>
          </a:graphicData>
        </a:graphic>
      </p:graphicFrame>
      <p:sp>
        <p:nvSpPr>
          <p:cNvPr id="37" name="下矢印 36"/>
          <p:cNvSpPr/>
          <p:nvPr/>
        </p:nvSpPr>
        <p:spPr bwMode="auto">
          <a:xfrm>
            <a:off x="7885451" y="4271793"/>
            <a:ext cx="801897" cy="284972"/>
          </a:xfrm>
          <a:prstGeom prst="downArrow">
            <a:avLst/>
          </a:prstGeom>
        </p:spPr>
        <p:style>
          <a:lnRef idx="0">
            <a:schemeClr val="accent1"/>
          </a:lnRef>
          <a:fillRef idx="3">
            <a:schemeClr val="accent1"/>
          </a:fillRef>
          <a:effectRef idx="3">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1"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18" name="テキスト ボックス 17"/>
          <p:cNvSpPr txBox="1"/>
          <p:nvPr/>
        </p:nvSpPr>
        <p:spPr>
          <a:xfrm>
            <a:off x="6822032" y="5184018"/>
            <a:ext cx="3315544" cy="10233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 - B + C  </a:t>
            </a:r>
          </a:p>
          <a:p>
            <a:pPr marL="0" marR="0" lvl="0" indent="0" algn="l" defTabSz="457200" rtl="0" eaLnBrk="1" fontAlgn="auto" latinLnBrk="0" hangingPunct="1">
              <a:lnSpc>
                <a:spcPct val="100000"/>
              </a:lnSpc>
              <a:spcBef>
                <a:spcPts val="451"/>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26,803,000</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- 16,824,000</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365,000</a:t>
            </a:r>
            <a:endPar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451"/>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451"/>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 </a:t>
            </a:r>
            <a:r>
              <a:rPr kumimoji="0" lang="en-US" altLang="ja-JP" sz="12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10,344,000 </a:t>
            </a:r>
            <a:r>
              <a:rPr kumimoji="0" lang="ja-JP" altLang="en-US" sz="12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p>
        </p:txBody>
      </p:sp>
      <p:sp>
        <p:nvSpPr>
          <p:cNvPr id="40" name="角丸四角形 39"/>
          <p:cNvSpPr/>
          <p:nvPr/>
        </p:nvSpPr>
        <p:spPr bwMode="auto">
          <a:xfrm>
            <a:off x="6720290" y="5093037"/>
            <a:ext cx="3157429" cy="1177751"/>
          </a:xfrm>
          <a:prstGeom prst="roundRect">
            <a:avLst>
              <a:gd name="adj" fmla="val 4013"/>
            </a:avLst>
          </a:prstGeom>
          <a:noFill/>
          <a:ln w="28575">
            <a:solidFill>
              <a:schemeClr val="accent1">
                <a:lumMod val="75000"/>
              </a:schemeClr>
            </a:solidFill>
          </a:ln>
        </p:spPr>
        <p:style>
          <a:lnRef idx="2">
            <a:schemeClr val="dk1"/>
          </a:lnRef>
          <a:fillRef idx="1">
            <a:schemeClr val="lt1"/>
          </a:fillRef>
          <a:effectRef idx="0">
            <a:schemeClr val="dk1"/>
          </a:effectRef>
          <a:fontRef idx="minor">
            <a:schemeClr val="dk1"/>
          </a:fontRef>
        </p:style>
        <p:txBody>
          <a:bodyPr vert="eaVert" lIns="51311" tIns="25657" rIns="51311" bIns="25657" anchor="ctr"/>
          <a:lstStyle/>
          <a:p>
            <a:pPr marL="0" marR="0" lvl="0" indent="0" algn="ctr" defTabSz="718358" rtl="0" eaLnBrk="1" fontAlgn="auto" latinLnBrk="0" hangingPunct="1">
              <a:lnSpc>
                <a:spcPct val="100000"/>
              </a:lnSpc>
              <a:spcBef>
                <a:spcPts val="0"/>
              </a:spcBef>
              <a:spcAft>
                <a:spcPts val="0"/>
              </a:spcAft>
              <a:buClrTx/>
              <a:buSzTx/>
              <a:buFontTx/>
              <a:buNone/>
              <a:tabLst/>
              <a:defRPr/>
            </a:pPr>
            <a:endParaRPr kumimoji="0" lang="ja-JP" altLang="en-US" sz="1351" b="0" i="0" u="none" strike="noStrike" kern="1200" cap="none" spc="0" normalizeH="0" baseline="0" noProof="0" dirty="0">
              <a:ln>
                <a:noFill/>
              </a:ln>
              <a:solidFill>
                <a:srgbClr val="FF0000"/>
              </a:solidFill>
              <a:effectLst>
                <a:outerShdw blurRad="50800" dist="38100" dir="2700000" algn="tl" rotWithShape="0">
                  <a:prstClr val="black">
                    <a:alpha val="40000"/>
                  </a:prstClr>
                </a:outerShdw>
              </a:effectLst>
              <a:uLnTx/>
              <a:uFillTx/>
              <a:latin typeface="游ゴシック" panose="020B0400000000000000" pitchFamily="50" charset="-128"/>
              <a:ea typeface="游ゴシック" panose="020B0400000000000000" pitchFamily="50" charset="-128"/>
              <a:cs typeface="+mn-cs"/>
            </a:endParaRPr>
          </a:p>
        </p:txBody>
      </p:sp>
      <p:sp>
        <p:nvSpPr>
          <p:cNvPr id="41" name="角丸四角形 40"/>
          <p:cNvSpPr/>
          <p:nvPr/>
        </p:nvSpPr>
        <p:spPr>
          <a:xfrm>
            <a:off x="7589015" y="4977825"/>
            <a:ext cx="1485187" cy="206193"/>
          </a:xfrm>
          <a:prstGeom prst="roundRect">
            <a:avLst>
              <a:gd name="adj" fmla="val 0"/>
            </a:avLst>
          </a:prstGeom>
          <a:solidFill>
            <a:srgbClr val="00B050"/>
          </a:solidFill>
          <a:ln>
            <a:solidFill>
              <a:srgbClr val="00B050"/>
            </a:solidFill>
          </a:ln>
        </p:spPr>
        <p:style>
          <a:lnRef idx="2">
            <a:schemeClr val="dk1"/>
          </a:lnRef>
          <a:fillRef idx="1">
            <a:schemeClr val="lt1"/>
          </a:fillRef>
          <a:effectRef idx="0">
            <a:schemeClr val="dk1"/>
          </a:effectRef>
          <a:fontRef idx="minor">
            <a:schemeClr val="dk1"/>
          </a:fontRef>
        </p:style>
        <p:txBody>
          <a:bodyPr lIns="71837" tIns="35918" rIns="71837" bIns="35918" anchor="ctr"/>
          <a:lstStyle/>
          <a:p>
            <a:pPr marL="0" marR="0" lvl="0" indent="0" algn="ctr" defTabSz="718358"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付加価値額</a:t>
            </a:r>
            <a:endParaRPr kumimoji="0" lang="en-US" altLang="ja-JP" sz="1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776542" y="524050"/>
            <a:ext cx="8352917" cy="1542155"/>
          </a:xfrm>
          <a:prstGeom prst="rect">
            <a:avLst/>
          </a:prstGeom>
          <a:noFill/>
          <a:ln w="44450" cmpd="thickThi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1"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838967" y="629168"/>
            <a:ext cx="8290488" cy="1384995"/>
          </a:xfrm>
          <a:prstGeom prst="rect">
            <a:avLst/>
          </a:prstGeom>
        </p:spPr>
        <p:txBody>
          <a:bodyPr wrap="square">
            <a:spAutoFit/>
          </a:bodyPr>
          <a:lstStyle/>
          <a:p>
            <a:pPr marL="108000" marR="0" lvl="0" indent="-129777" algn="l" defTabSz="457200" rtl="0" eaLnBrk="1" fontAlgn="auto" latinLnBrk="0" hangingPunct="1">
              <a:lnSpc>
                <a:spcPct val="100000"/>
              </a:lnSpc>
              <a:spcBef>
                <a:spcPts val="0"/>
              </a:spcBef>
              <a:spcAft>
                <a:spcPts val="0"/>
              </a:spcAft>
              <a:buClrTx/>
              <a:buSzTx/>
              <a:buFont typeface="ＭＳ Ｐゴシック" panose="020B0600070205080204" pitchFamily="50" charset="-128"/>
              <a:buChar char="○"/>
              <a:tabLst>
                <a:tab pos="129777" algn="l"/>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付加価値額とは、事業活動により生み出された価値を表すもので、農業収入から農業生産に投入された肥料や農機具、作業委託といった財・サービスの費用を差し引いて算出。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108000" marR="0" lvl="0" indent="-129777" algn="l" defTabSz="457200" rtl="0" eaLnBrk="1" fontAlgn="auto" latinLnBrk="0" hangingPunct="1">
              <a:lnSpc>
                <a:spcPct val="100000"/>
              </a:lnSpc>
              <a:spcBef>
                <a:spcPts val="0"/>
              </a:spcBef>
              <a:spcAft>
                <a:spcPts val="0"/>
              </a:spcAft>
              <a:buClrTx/>
              <a:buSzTx/>
              <a:buFont typeface="ＭＳ Ｐゴシック" panose="020B0600070205080204" pitchFamily="50" charset="-128"/>
              <a:buChar char="○"/>
              <a:tabLst>
                <a:tab pos="129777" algn="l"/>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具体的な計算式は、以下のとおり。</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tab pos="129777" algn="l"/>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 付加価値額 </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収入総額 </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費用総額 </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人件費</a:t>
            </a: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（費用総額に含まれているものに限る。）</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tab pos="136922" algn="l"/>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（注）  青色申告をしていない場合は、帳簿や伝票等を用いて、青色申告決算書に該当する科目の　　</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tab pos="136922" algn="l"/>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金額を求め、算出する。</a:t>
            </a:r>
          </a:p>
        </p:txBody>
      </p:sp>
      <p:cxnSp>
        <p:nvCxnSpPr>
          <p:cNvPr id="26" name="直線コネクタ 25">
            <a:extLst>
              <a:ext uri="{FF2B5EF4-FFF2-40B4-BE49-F238E27FC236}">
                <a16:creationId xmlns:a16="http://schemas.microsoft.com/office/drawing/2014/main" id="{01117FB1-6AD6-429A-8303-856A9BA63297}"/>
              </a:ext>
            </a:extLst>
          </p:cNvPr>
          <p:cNvCxnSpPr>
            <a:cxnSpLocks/>
          </p:cNvCxnSpPr>
          <p:nvPr/>
        </p:nvCxnSpPr>
        <p:spPr>
          <a:xfrm flipV="1">
            <a:off x="6421755" y="3429001"/>
            <a:ext cx="0" cy="516960"/>
          </a:xfrm>
          <a:prstGeom prst="line">
            <a:avLst/>
          </a:prstGeom>
          <a:ln w="28575">
            <a:solidFill>
              <a:srgbClr val="FF9966"/>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B41F5B19-7970-437A-9A9B-719C9CE18174}"/>
              </a:ext>
            </a:extLst>
          </p:cNvPr>
          <p:cNvCxnSpPr>
            <a:cxnSpLocks/>
          </p:cNvCxnSpPr>
          <p:nvPr/>
        </p:nvCxnSpPr>
        <p:spPr>
          <a:xfrm>
            <a:off x="4287663" y="3945961"/>
            <a:ext cx="2134092" cy="623"/>
          </a:xfrm>
          <a:prstGeom prst="line">
            <a:avLst/>
          </a:prstGeom>
          <a:ln w="28575">
            <a:solidFill>
              <a:srgbClr val="FF9966"/>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D2E41B49-FC37-4EB8-B1A0-97D29BA87254}"/>
              </a:ext>
            </a:extLst>
          </p:cNvPr>
          <p:cNvSpPr txBox="1"/>
          <p:nvPr/>
        </p:nvSpPr>
        <p:spPr>
          <a:xfrm>
            <a:off x="6925527" y="3715752"/>
            <a:ext cx="2995725"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収入総額に雑収入のうち農業外収</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入は含めない（補助金収入は含む。）。</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cxnSp>
        <p:nvCxnSpPr>
          <p:cNvPr id="5" name="コネクタ: カギ線 4">
            <a:extLst>
              <a:ext uri="{FF2B5EF4-FFF2-40B4-BE49-F238E27FC236}">
                <a16:creationId xmlns:a16="http://schemas.microsoft.com/office/drawing/2014/main" id="{50EA184A-5F40-D775-72BB-47F78A916285}"/>
              </a:ext>
            </a:extLst>
          </p:cNvPr>
          <p:cNvCxnSpPr>
            <a:cxnSpLocks/>
          </p:cNvCxnSpPr>
          <p:nvPr/>
        </p:nvCxnSpPr>
        <p:spPr>
          <a:xfrm flipV="1">
            <a:off x="1424608" y="2708922"/>
            <a:ext cx="5531192" cy="1468495"/>
          </a:xfrm>
          <a:prstGeom prst="bentConnector3">
            <a:avLst>
              <a:gd name="adj1" fmla="val 241"/>
            </a:avLst>
          </a:prstGeom>
          <a:ln w="38100">
            <a:solidFill>
              <a:srgbClr val="008000"/>
            </a:solidFill>
            <a:tailEnd type="triangle"/>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8">
            <a:extLst>
              <a:ext uri="{FF2B5EF4-FFF2-40B4-BE49-F238E27FC236}">
                <a16:creationId xmlns:a16="http://schemas.microsoft.com/office/drawing/2014/main" id="{3020F7A7-C835-F7F9-31D9-0CA49BEF3DDF}"/>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11</a:t>
            </a:fld>
            <a:endParaRPr kumimoji="1" lang="ja-JP" altLang="en-US" dirty="0">
              <a:solidFill>
                <a:schemeClr val="tx1"/>
              </a:solidFill>
            </a:endParaRPr>
          </a:p>
        </p:txBody>
      </p:sp>
    </p:spTree>
    <p:extLst>
      <p:ext uri="{BB962C8B-B14F-4D97-AF65-F5344CB8AC3E}">
        <p14:creationId xmlns:p14="http://schemas.microsoft.com/office/powerpoint/2010/main" val="1570472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テキスト ボックス 148">
            <a:extLst>
              <a:ext uri="{FF2B5EF4-FFF2-40B4-BE49-F238E27FC236}">
                <a16:creationId xmlns:a16="http://schemas.microsoft.com/office/drawing/2014/main" id="{CB7E6E9E-1A8A-4B6B-B0F6-D867AB9AA3B2}"/>
              </a:ext>
            </a:extLst>
          </p:cNvPr>
          <p:cNvSpPr txBox="1"/>
          <p:nvPr/>
        </p:nvSpPr>
        <p:spPr>
          <a:xfrm>
            <a:off x="6735428" y="3724940"/>
            <a:ext cx="3061229" cy="1015663"/>
          </a:xfrm>
          <a:prstGeom prst="wedgeRectCallout">
            <a:avLst>
              <a:gd name="adj1" fmla="val -63269"/>
              <a:gd name="adj2" fmla="val -23606"/>
            </a:avLst>
          </a:prstGeom>
          <a:noFill/>
          <a:ln w="19050">
            <a:solidFill>
              <a:srgbClr val="92D05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収入総額には農業外収入は含めない。</a:t>
            </a:r>
            <a:br>
              <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b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ただし、補助金収入は、収入総額に</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含めることから、営業外収益に補助金</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収入が計上されている場合は、収入総</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額に含める。</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pic>
        <p:nvPicPr>
          <p:cNvPr id="7" name="図 6">
            <a:extLst>
              <a:ext uri="{FF2B5EF4-FFF2-40B4-BE49-F238E27FC236}">
                <a16:creationId xmlns:a16="http://schemas.microsoft.com/office/drawing/2014/main" id="{1851BB08-40EF-4676-ABF0-529615B9476B}"/>
              </a:ext>
            </a:extLst>
          </p:cNvPr>
          <p:cNvPicPr>
            <a:picLocks noChangeAspect="1"/>
          </p:cNvPicPr>
          <p:nvPr/>
        </p:nvPicPr>
        <p:blipFill>
          <a:blip r:embed="rId3"/>
          <a:stretch>
            <a:fillRect/>
          </a:stretch>
        </p:blipFill>
        <p:spPr>
          <a:xfrm>
            <a:off x="204049" y="1052731"/>
            <a:ext cx="5981346" cy="5761067"/>
          </a:xfrm>
          <a:prstGeom prst="rect">
            <a:avLst/>
          </a:prstGeom>
        </p:spPr>
      </p:pic>
      <p:cxnSp>
        <p:nvCxnSpPr>
          <p:cNvPr id="38" name="直線コネクタ 37">
            <a:extLst>
              <a:ext uri="{FF2B5EF4-FFF2-40B4-BE49-F238E27FC236}">
                <a16:creationId xmlns:a16="http://schemas.microsoft.com/office/drawing/2014/main" id="{19BCCBDC-ACAE-4C59-98E0-0174FEAA4443}"/>
              </a:ext>
            </a:extLst>
          </p:cNvPr>
          <p:cNvCxnSpPr>
            <a:cxnSpLocks/>
          </p:cNvCxnSpPr>
          <p:nvPr/>
        </p:nvCxnSpPr>
        <p:spPr>
          <a:xfrm>
            <a:off x="3257978" y="2407143"/>
            <a:ext cx="110846" cy="0"/>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cxnSpLocks/>
          </p:cNvCxnSpPr>
          <p:nvPr/>
        </p:nvCxnSpPr>
        <p:spPr>
          <a:xfrm flipV="1">
            <a:off x="3368824" y="1397523"/>
            <a:ext cx="0" cy="1009620"/>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cxnSpLocks/>
          </p:cNvCxnSpPr>
          <p:nvPr/>
        </p:nvCxnSpPr>
        <p:spPr>
          <a:xfrm flipV="1">
            <a:off x="2540294" y="4750717"/>
            <a:ext cx="3795387" cy="1054552"/>
          </a:xfrm>
          <a:prstGeom prst="bentConnector3">
            <a:avLst>
              <a:gd name="adj1" fmla="val 22060"/>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cxnSpLocks/>
          </p:cNvCxnSpPr>
          <p:nvPr/>
        </p:nvCxnSpPr>
        <p:spPr>
          <a:xfrm>
            <a:off x="3368824" y="1409629"/>
            <a:ext cx="3888433" cy="900973"/>
          </a:xfrm>
          <a:prstGeom prst="bentConnector3">
            <a:avLst>
              <a:gd name="adj1" fmla="val 76945"/>
            </a:avLst>
          </a:prstGeom>
          <a:ln w="28575">
            <a:solidFill>
              <a:srgbClr val="008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cxnSpLocks/>
          </p:cNvCxnSpPr>
          <p:nvPr/>
        </p:nvCxnSpPr>
        <p:spPr>
          <a:xfrm>
            <a:off x="6468811" y="2821282"/>
            <a:ext cx="788446" cy="0"/>
          </a:xfrm>
          <a:prstGeom prst="line">
            <a:avLst/>
          </a:prstGeom>
          <a:ln w="28575">
            <a:solidFill>
              <a:srgbClr val="0033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cxnSpLocks/>
          </p:cNvCxnSpPr>
          <p:nvPr/>
        </p:nvCxnSpPr>
        <p:spPr>
          <a:xfrm>
            <a:off x="6537176" y="3230934"/>
            <a:ext cx="685123" cy="0"/>
          </a:xfrm>
          <a:prstGeom prst="straightConnector1">
            <a:avLst/>
          </a:prstGeom>
          <a:ln w="28575">
            <a:solidFill>
              <a:srgbClr val="FF9966"/>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270000" y="32421"/>
            <a:ext cx="7417594" cy="3020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（参考）付加価値額の算出方法（法人の場合）</a:t>
            </a:r>
          </a:p>
        </p:txBody>
      </p:sp>
      <p:sp>
        <p:nvSpPr>
          <p:cNvPr id="37" name="下矢印 36"/>
          <p:cNvSpPr/>
          <p:nvPr/>
        </p:nvSpPr>
        <p:spPr bwMode="auto">
          <a:xfrm>
            <a:off x="7891132" y="4764670"/>
            <a:ext cx="801897" cy="284972"/>
          </a:xfrm>
          <a:prstGeom prst="downArrow">
            <a:avLst/>
          </a:prstGeom>
        </p:spPr>
        <p:style>
          <a:lnRef idx="0">
            <a:schemeClr val="accent1"/>
          </a:lnRef>
          <a:fillRef idx="3">
            <a:schemeClr val="accent1"/>
          </a:fillRef>
          <a:effectRef idx="3">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1"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1" name="角丸四角形 40"/>
          <p:cNvSpPr/>
          <p:nvPr/>
        </p:nvSpPr>
        <p:spPr>
          <a:xfrm>
            <a:off x="7779081" y="5094163"/>
            <a:ext cx="1026000" cy="219075"/>
          </a:xfrm>
          <a:prstGeom prst="roundRect">
            <a:avLst>
              <a:gd name="adj" fmla="val 0"/>
            </a:avLst>
          </a:prstGeom>
          <a:solidFill>
            <a:srgbClr val="00B050"/>
          </a:solidFill>
          <a:ln>
            <a:solidFill>
              <a:srgbClr val="00B050"/>
            </a:solidFill>
          </a:ln>
        </p:spPr>
        <p:style>
          <a:lnRef idx="2">
            <a:schemeClr val="dk1"/>
          </a:lnRef>
          <a:fillRef idx="1">
            <a:schemeClr val="lt1"/>
          </a:fillRef>
          <a:effectRef idx="0">
            <a:schemeClr val="dk1"/>
          </a:effectRef>
          <a:fontRef idx="minor">
            <a:schemeClr val="dk1"/>
          </a:fontRef>
        </p:style>
        <p:txBody>
          <a:bodyPr lIns="71837" tIns="35918" rIns="71837" bIns="35918" anchor="ctr"/>
          <a:lstStyle/>
          <a:p>
            <a:pPr marL="0" marR="0" lvl="0" indent="0" algn="ctr" defTabSz="718358" rtl="0" eaLnBrk="1" fontAlgn="auto" latinLnBrk="0" hangingPunct="1">
              <a:lnSpc>
                <a:spcPct val="100000"/>
              </a:lnSpc>
              <a:spcBef>
                <a:spcPts val="0"/>
              </a:spcBef>
              <a:spcAft>
                <a:spcPts val="0"/>
              </a:spcAft>
              <a:buClrTx/>
              <a:buSzTx/>
              <a:buFontTx/>
              <a:buNone/>
              <a:tabLst/>
              <a:defRPr/>
            </a:pPr>
            <a:r>
              <a:rPr kumimoji="0"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付加価値額</a:t>
            </a:r>
            <a:endParaRPr kumimoji="0"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4" name="テキスト ボックス 63">
            <a:extLst>
              <a:ext uri="{FF2B5EF4-FFF2-40B4-BE49-F238E27FC236}">
                <a16:creationId xmlns:a16="http://schemas.microsoft.com/office/drawing/2014/main" id="{AFDDF886-2D50-4C4D-9FC0-9808F6871974}"/>
              </a:ext>
            </a:extLst>
          </p:cNvPr>
          <p:cNvSpPr txBox="1"/>
          <p:nvPr/>
        </p:nvSpPr>
        <p:spPr>
          <a:xfrm>
            <a:off x="1140380" y="467628"/>
            <a:ext cx="7625240" cy="523220"/>
          </a:xfrm>
          <a:prstGeom prst="rect">
            <a:avLst/>
          </a:prstGeom>
          <a:solidFill>
            <a:schemeClr val="accent6">
              <a:lumMod val="40000"/>
              <a:lumOff val="60000"/>
            </a:schemeClr>
          </a:solidFill>
          <a:ln>
            <a:solidFill>
              <a:schemeClr val="tx1"/>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損益計算書・製造原価報告書・販売費及び一般管理費内訳書からの付加価値額の算出方法（例）</a:t>
            </a:r>
          </a:p>
        </p:txBody>
      </p:sp>
      <p:sp>
        <p:nvSpPr>
          <p:cNvPr id="30" name="右大かっこ 29">
            <a:extLst>
              <a:ext uri="{FF2B5EF4-FFF2-40B4-BE49-F238E27FC236}">
                <a16:creationId xmlns:a16="http://schemas.microsoft.com/office/drawing/2014/main" id="{92B964C4-1A01-4907-9E62-908A354C57CC}"/>
              </a:ext>
            </a:extLst>
          </p:cNvPr>
          <p:cNvSpPr/>
          <p:nvPr/>
        </p:nvSpPr>
        <p:spPr>
          <a:xfrm>
            <a:off x="5529065" y="5394350"/>
            <a:ext cx="118078" cy="680812"/>
          </a:xfrm>
          <a:prstGeom prst="rightBracket">
            <a:avLst/>
          </a:prstGeom>
          <a:ln w="28575">
            <a:solidFill>
              <a:srgbClr val="FF9966"/>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1"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cxnSp>
        <p:nvCxnSpPr>
          <p:cNvPr id="36" name="直線コネクタ 35">
            <a:extLst>
              <a:ext uri="{FF2B5EF4-FFF2-40B4-BE49-F238E27FC236}">
                <a16:creationId xmlns:a16="http://schemas.microsoft.com/office/drawing/2014/main" id="{D427B600-9465-433C-B4B2-E3C8BE2363BA}"/>
              </a:ext>
            </a:extLst>
          </p:cNvPr>
          <p:cNvCxnSpPr>
            <a:cxnSpLocks/>
          </p:cNvCxnSpPr>
          <p:nvPr/>
        </p:nvCxnSpPr>
        <p:spPr>
          <a:xfrm>
            <a:off x="5647142" y="5689133"/>
            <a:ext cx="909340" cy="0"/>
          </a:xfrm>
          <a:prstGeom prst="line">
            <a:avLst/>
          </a:prstGeom>
          <a:ln w="28575">
            <a:solidFill>
              <a:srgbClr val="FF9966"/>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3FDB67A7-A72E-4A32-8BAD-949D9B7B30EF}"/>
              </a:ext>
            </a:extLst>
          </p:cNvPr>
          <p:cNvCxnSpPr>
            <a:cxnSpLocks/>
          </p:cNvCxnSpPr>
          <p:nvPr/>
        </p:nvCxnSpPr>
        <p:spPr>
          <a:xfrm flipV="1">
            <a:off x="3319867" y="4534328"/>
            <a:ext cx="3135290" cy="1"/>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AB4A47C2-05F5-4394-81BD-8364E37060DC}"/>
              </a:ext>
            </a:extLst>
          </p:cNvPr>
          <p:cNvCxnSpPr>
            <a:cxnSpLocks/>
          </p:cNvCxnSpPr>
          <p:nvPr/>
        </p:nvCxnSpPr>
        <p:spPr>
          <a:xfrm flipV="1">
            <a:off x="6448012" y="2821282"/>
            <a:ext cx="0" cy="1713047"/>
          </a:xfrm>
          <a:prstGeom prst="line">
            <a:avLst/>
          </a:prstGeom>
          <a:ln w="28575">
            <a:solidFill>
              <a:srgbClr val="0033CC"/>
            </a:solidFill>
          </a:ln>
        </p:spPr>
        <p:style>
          <a:lnRef idx="1">
            <a:schemeClr val="accent1"/>
          </a:lnRef>
          <a:fillRef idx="0">
            <a:schemeClr val="accent1"/>
          </a:fillRef>
          <a:effectRef idx="0">
            <a:schemeClr val="accent1"/>
          </a:effectRef>
          <a:fontRef idx="minor">
            <a:schemeClr val="tx1"/>
          </a:fontRef>
        </p:style>
      </p:cxnSp>
      <p:sp>
        <p:nvSpPr>
          <p:cNvPr id="39" name="右大かっこ 38">
            <a:extLst>
              <a:ext uri="{FF2B5EF4-FFF2-40B4-BE49-F238E27FC236}">
                <a16:creationId xmlns:a16="http://schemas.microsoft.com/office/drawing/2014/main" id="{A210B277-ACAE-48EC-B8B4-1B1269BBADF1}"/>
              </a:ext>
            </a:extLst>
          </p:cNvPr>
          <p:cNvSpPr/>
          <p:nvPr/>
        </p:nvSpPr>
        <p:spPr>
          <a:xfrm>
            <a:off x="3261586" y="4237666"/>
            <a:ext cx="58281" cy="550235"/>
          </a:xfrm>
          <a:prstGeom prst="rightBracket">
            <a:avLst/>
          </a:prstGeom>
          <a:ln w="28575">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1"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cxnSp>
        <p:nvCxnSpPr>
          <p:cNvPr id="101" name="直線コネクタ 100">
            <a:extLst>
              <a:ext uri="{FF2B5EF4-FFF2-40B4-BE49-F238E27FC236}">
                <a16:creationId xmlns:a16="http://schemas.microsoft.com/office/drawing/2014/main" id="{943D1D33-AFFD-4B24-AB5C-0DB4B540A358}"/>
              </a:ext>
            </a:extLst>
          </p:cNvPr>
          <p:cNvCxnSpPr>
            <a:cxnSpLocks/>
          </p:cNvCxnSpPr>
          <p:nvPr/>
        </p:nvCxnSpPr>
        <p:spPr>
          <a:xfrm flipV="1">
            <a:off x="6318525" y="2402655"/>
            <a:ext cx="0" cy="2348062"/>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20">
            <a:extLst>
              <a:ext uri="{FF2B5EF4-FFF2-40B4-BE49-F238E27FC236}">
                <a16:creationId xmlns:a16="http://schemas.microsoft.com/office/drawing/2014/main" id="{A56F77D1-E473-46AA-A3C1-E647C4AC9FEA}"/>
              </a:ext>
            </a:extLst>
          </p:cNvPr>
          <p:cNvCxnSpPr>
            <a:cxnSpLocks/>
          </p:cNvCxnSpPr>
          <p:nvPr/>
        </p:nvCxnSpPr>
        <p:spPr>
          <a:xfrm>
            <a:off x="6335681" y="2402655"/>
            <a:ext cx="917425" cy="0"/>
          </a:xfrm>
          <a:prstGeom prst="straightConnector1">
            <a:avLst/>
          </a:prstGeom>
          <a:ln w="28575">
            <a:solidFill>
              <a:srgbClr val="008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296877FA-E1FB-4A7C-8653-278489FFE2C2}"/>
              </a:ext>
            </a:extLst>
          </p:cNvPr>
          <p:cNvCxnSpPr>
            <a:cxnSpLocks/>
          </p:cNvCxnSpPr>
          <p:nvPr/>
        </p:nvCxnSpPr>
        <p:spPr>
          <a:xfrm flipH="1" flipV="1">
            <a:off x="6556482" y="3230934"/>
            <a:ext cx="0" cy="2458199"/>
          </a:xfrm>
          <a:prstGeom prst="line">
            <a:avLst/>
          </a:prstGeom>
          <a:ln w="28575">
            <a:solidFill>
              <a:srgbClr val="FF9966"/>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4F8141E6-1273-456C-A05F-58B024D9AF2B}"/>
              </a:ext>
            </a:extLst>
          </p:cNvPr>
          <p:cNvSpPr txBox="1"/>
          <p:nvPr/>
        </p:nvSpPr>
        <p:spPr>
          <a:xfrm>
            <a:off x="197987" y="5683103"/>
            <a:ext cx="2340692" cy="338554"/>
          </a:xfrm>
          <a:prstGeom prst="rect">
            <a:avLst/>
          </a:prstGeom>
          <a:solidFill>
            <a:srgbClr val="92D05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雑収入</a:t>
            </a:r>
            <a:r>
              <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うち補助金</a:t>
            </a:r>
            <a:r>
              <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1,540,000(1,000,000)</a:t>
            </a:r>
            <a:endPar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3" name="テキスト ボックス 32">
            <a:extLst>
              <a:ext uri="{FF2B5EF4-FFF2-40B4-BE49-F238E27FC236}">
                <a16:creationId xmlns:a16="http://schemas.microsoft.com/office/drawing/2014/main" id="{B28BBC4C-73E9-491A-97FA-AD591D64A6B0}"/>
              </a:ext>
            </a:extLst>
          </p:cNvPr>
          <p:cNvSpPr txBox="1"/>
          <p:nvPr/>
        </p:nvSpPr>
        <p:spPr>
          <a:xfrm>
            <a:off x="205509" y="2193995"/>
            <a:ext cx="3038043" cy="430887"/>
          </a:xfrm>
          <a:prstGeom prst="rect">
            <a:avLst/>
          </a:prstGeom>
          <a:solidFill>
            <a:srgbClr val="92D05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売上高合計　　　　　　　　　　　　　　　　　　　　　　 </a:t>
            </a:r>
            <a:r>
              <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116,945,000</a:t>
            </a:r>
            <a:endPar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aphicFrame>
        <p:nvGraphicFramePr>
          <p:cNvPr id="34" name="表 33">
            <a:extLst>
              <a:ext uri="{FF2B5EF4-FFF2-40B4-BE49-F238E27FC236}">
                <a16:creationId xmlns:a16="http://schemas.microsoft.com/office/drawing/2014/main" id="{B32FB972-5362-4170-86C6-A468025ADEE2}"/>
              </a:ext>
            </a:extLst>
          </p:cNvPr>
          <p:cNvGraphicFramePr>
            <a:graphicFrameLocks noGrp="1"/>
          </p:cNvGraphicFramePr>
          <p:nvPr/>
        </p:nvGraphicFramePr>
        <p:xfrm>
          <a:off x="7257257" y="2235161"/>
          <a:ext cx="2558427" cy="1266513"/>
        </p:xfrm>
        <a:graphic>
          <a:graphicData uri="http://schemas.openxmlformats.org/drawingml/2006/table">
            <a:tbl>
              <a:tblPr/>
              <a:tblGrid>
                <a:gridCol w="475933">
                  <a:extLst>
                    <a:ext uri="{9D8B030D-6E8A-4147-A177-3AD203B41FA5}">
                      <a16:colId xmlns:a16="http://schemas.microsoft.com/office/drawing/2014/main" val="20000"/>
                    </a:ext>
                  </a:extLst>
                </a:gridCol>
                <a:gridCol w="950378">
                  <a:extLst>
                    <a:ext uri="{9D8B030D-6E8A-4147-A177-3AD203B41FA5}">
                      <a16:colId xmlns:a16="http://schemas.microsoft.com/office/drawing/2014/main" val="20001"/>
                    </a:ext>
                  </a:extLst>
                </a:gridCol>
                <a:gridCol w="1132116">
                  <a:extLst>
                    <a:ext uri="{9D8B030D-6E8A-4147-A177-3AD203B41FA5}">
                      <a16:colId xmlns:a16="http://schemas.microsoft.com/office/drawing/2014/main" val="20002"/>
                    </a:ext>
                  </a:extLst>
                </a:gridCol>
              </a:tblGrid>
              <a:tr h="361861">
                <a:tc>
                  <a:txBody>
                    <a:bodyPr/>
                    <a:lstStyle/>
                    <a:p>
                      <a:pPr algn="ctr" fontAlgn="ctr"/>
                      <a:r>
                        <a:rPr lang="en-US" sz="1200" b="0" i="0" u="none" strike="noStrike" dirty="0">
                          <a:effectLst/>
                          <a:latin typeface="Meiryo UI" panose="020B0604030504040204" pitchFamily="50" charset="-128"/>
                          <a:ea typeface="Meiryo UI" panose="020B0604030504040204" pitchFamily="50" charset="-128"/>
                        </a:rPr>
                        <a:t>（Ａ）</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収入総額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fontAlgn="ctr"/>
                      <a:r>
                        <a:rPr lang="en-US" altLang="ja-JP" sz="1200" b="0" i="0" u="none" strike="noStrike" dirty="0">
                          <a:effectLst/>
                          <a:latin typeface="Meiryo UI" panose="020B0604030504040204" pitchFamily="50" charset="-128"/>
                          <a:ea typeface="Meiryo UI" panose="020B0604030504040204" pitchFamily="50" charset="-128"/>
                        </a:rPr>
                        <a:t>117,945,000</a:t>
                      </a:r>
                      <a:r>
                        <a:rPr lang="ja-JP" altLang="en-US" sz="1200" b="0" i="0" u="none" strike="noStrike" dirty="0">
                          <a:effectLst/>
                          <a:latin typeface="Meiryo UI" panose="020B0604030504040204" pitchFamily="50" charset="-128"/>
                          <a:ea typeface="Meiryo UI" panose="020B0604030504040204" pitchFamily="50" charset="-128"/>
                        </a:rPr>
                        <a:t>円　</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361861">
                <a:tc>
                  <a:txBody>
                    <a:bodyPr/>
                    <a:lstStyle/>
                    <a:p>
                      <a:pPr algn="ctr" fontAlgn="ctr"/>
                      <a:r>
                        <a:rPr lang="en-US" sz="1200" b="0" i="0" u="none" strike="noStrike" dirty="0">
                          <a:effectLst/>
                          <a:latin typeface="Meiryo UI" panose="020B0604030504040204" pitchFamily="50" charset="-128"/>
                          <a:ea typeface="Meiryo UI" panose="020B0604030504040204" pitchFamily="50" charset="-128"/>
                        </a:rPr>
                        <a:t>（Ｂ）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費用総額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fontAlgn="ctr"/>
                      <a:r>
                        <a:rPr lang="en-US" altLang="ja-JP" sz="1200" b="0" i="0" u="none" strike="noStrike" dirty="0">
                          <a:effectLst/>
                          <a:latin typeface="Meiryo UI" panose="020B0604030504040204" pitchFamily="50" charset="-128"/>
                          <a:ea typeface="Meiryo UI" panose="020B0604030504040204" pitchFamily="50" charset="-128"/>
                        </a:rPr>
                        <a:t>111,889,000</a:t>
                      </a:r>
                      <a:r>
                        <a:rPr lang="ja-JP" altLang="en-US" sz="1200" b="0" i="0" u="none" strike="noStrike" dirty="0">
                          <a:effectLst/>
                          <a:latin typeface="Meiryo UI" panose="020B0604030504040204" pitchFamily="50" charset="-128"/>
                          <a:ea typeface="Meiryo UI" panose="020B0604030504040204" pitchFamily="50" charset="-128"/>
                        </a:rPr>
                        <a:t>円</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extLst>
                  <a:ext uri="{0D108BD9-81ED-4DB2-BD59-A6C34878D82A}">
                    <a16:rowId xmlns:a16="http://schemas.microsoft.com/office/drawing/2014/main" val="10001"/>
                  </a:ext>
                </a:extLst>
              </a:tr>
              <a:tr h="542791">
                <a:tc>
                  <a:txBody>
                    <a:bodyPr/>
                    <a:lstStyle/>
                    <a:p>
                      <a:pPr algn="ctr" fontAlgn="ctr"/>
                      <a:r>
                        <a:rPr lang="en-US" sz="1200" b="0" i="0" u="none" strike="noStrike" dirty="0">
                          <a:effectLst/>
                          <a:latin typeface="Meiryo UI" panose="020B0604030504040204" pitchFamily="50" charset="-128"/>
                          <a:ea typeface="Meiryo UI" panose="020B0604030504040204" pitchFamily="50" charset="-128"/>
                        </a:rPr>
                        <a:t>（Ｃ）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人件費</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22,702,600</a:t>
                      </a:r>
                      <a:r>
                        <a:rPr lang="ja-JP" altLang="en-US" sz="1200" b="0" i="0" u="none" strike="noStrike" dirty="0">
                          <a:effectLst/>
                          <a:latin typeface="Meiryo UI" panose="020B0604030504040204" pitchFamily="50" charset="-128"/>
                          <a:ea typeface="Meiryo UI" panose="020B0604030504040204" pitchFamily="50" charset="-128"/>
                        </a:rPr>
                        <a:t>円</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extLst>
                  <a:ext uri="{0D108BD9-81ED-4DB2-BD59-A6C34878D82A}">
                    <a16:rowId xmlns:a16="http://schemas.microsoft.com/office/drawing/2014/main" val="10002"/>
                  </a:ext>
                </a:extLst>
              </a:tr>
            </a:tbl>
          </a:graphicData>
        </a:graphic>
      </p:graphicFrame>
      <p:sp>
        <p:nvSpPr>
          <p:cNvPr id="3" name="四角形: 角を丸くする 2">
            <a:extLst>
              <a:ext uri="{FF2B5EF4-FFF2-40B4-BE49-F238E27FC236}">
                <a16:creationId xmlns:a16="http://schemas.microsoft.com/office/drawing/2014/main" id="{AF0181F1-041B-B7AA-34AC-FD3FBE7CF29C}"/>
              </a:ext>
            </a:extLst>
          </p:cNvPr>
          <p:cNvSpPr/>
          <p:nvPr/>
        </p:nvSpPr>
        <p:spPr>
          <a:xfrm>
            <a:off x="6905152" y="5073709"/>
            <a:ext cx="2891505" cy="1242486"/>
          </a:xfrm>
          <a:prstGeom prst="roundRect">
            <a:avLst/>
          </a:prstGeom>
          <a:solidFill>
            <a:schemeClr val="bg1"/>
          </a:solidFill>
          <a:ln w="28575">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ctr" anchorCtr="1"/>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 - B </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営業利益）</a:t>
            </a:r>
            <a:r>
              <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C  </a:t>
            </a:r>
          </a:p>
          <a:p>
            <a:pPr marL="0" marR="0" lvl="0" indent="0" algn="l" defTabSz="457200" rtl="0" eaLnBrk="1" fontAlgn="auto" latinLnBrk="0" hangingPunct="1">
              <a:lnSpc>
                <a:spcPct val="100000"/>
              </a:lnSpc>
              <a:spcBef>
                <a:spcPts val="451"/>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117,945,000</a:t>
            </a: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–11,889,000</a:t>
            </a: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b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br>
            <a: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22,702,600</a:t>
            </a:r>
          </a:p>
          <a:p>
            <a:pPr marL="0" marR="0" lvl="0" indent="0" algn="l" defTabSz="457200" rtl="0" eaLnBrk="1" fontAlgn="auto" latinLnBrk="0" hangingPunct="1">
              <a:lnSpc>
                <a:spcPct val="100000"/>
              </a:lnSpc>
              <a:spcBef>
                <a:spcPts val="451"/>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en-US" altLang="ja-JP" sz="14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28,758,600</a:t>
            </a:r>
            <a:r>
              <a:rPr kumimoji="0" lang="ja-JP" altLang="en-US" sz="14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円</a:t>
            </a:r>
            <a:endParaRPr kumimoji="1" lang="ja-JP" altLang="en-US" sz="1400" b="0" i="0" u="none" strike="noStrike" kern="1200" cap="none" spc="0" normalizeH="0" baseline="0" noProof="0" dirty="0">
              <a:ln>
                <a:noFill/>
              </a:ln>
              <a:solidFill>
                <a:srgbClr val="FF0000"/>
              </a:solidFill>
              <a:effectLst/>
              <a:uLnTx/>
              <a:uFillTx/>
              <a:latin typeface="+mn-ea"/>
              <a:cs typeface="+mn-cs"/>
            </a:endParaRPr>
          </a:p>
        </p:txBody>
      </p:sp>
      <p:sp>
        <p:nvSpPr>
          <p:cNvPr id="6" name="スライド番号プレースホルダー 5">
            <a:extLst>
              <a:ext uri="{FF2B5EF4-FFF2-40B4-BE49-F238E27FC236}">
                <a16:creationId xmlns:a16="http://schemas.microsoft.com/office/drawing/2014/main" id="{734201E8-5384-94D4-8F38-1B2B5A81A1D5}"/>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12</a:t>
            </a:fld>
            <a:endParaRPr kumimoji="1" lang="ja-JP" altLang="en-US" dirty="0">
              <a:solidFill>
                <a:schemeClr val="tx1"/>
              </a:solidFill>
            </a:endParaRPr>
          </a:p>
        </p:txBody>
      </p:sp>
    </p:spTree>
    <p:extLst>
      <p:ext uri="{BB962C8B-B14F-4D97-AF65-F5344CB8AC3E}">
        <p14:creationId xmlns:p14="http://schemas.microsoft.com/office/powerpoint/2010/main" val="2124873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a:extLst>
              <a:ext uri="{FF2B5EF4-FFF2-40B4-BE49-F238E27FC236}">
                <a16:creationId xmlns:a16="http://schemas.microsoft.com/office/drawing/2014/main" id="{F8FDF6DA-91E0-4DA9-86DA-3CB36C7BD668}"/>
              </a:ext>
            </a:extLst>
          </p:cNvPr>
          <p:cNvSpPr/>
          <p:nvPr/>
        </p:nvSpPr>
        <p:spPr>
          <a:xfrm>
            <a:off x="1744576" y="10226"/>
            <a:ext cx="6408712" cy="317476"/>
          </a:xfrm>
          <a:prstGeom prst="rect">
            <a:avLst/>
          </a:prstGeom>
          <a:solidFill>
            <a:schemeClr val="accent6"/>
          </a:solidFill>
          <a:ln w="95250" cmpd="tri">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mn-ea"/>
                <a:cs typeface="+mn-cs"/>
              </a:rPr>
              <a:t>配 分 基 準 の 運 用 等（融資主体支援タイプ）</a:t>
            </a:r>
            <a:endParaRPr kumimoji="0" lang="ja-JP" altLang="en-US" sz="1800" b="1" i="0" u="none" strike="noStrike" kern="1200" cap="none" spc="0" normalizeH="0" baseline="0" noProof="0" dirty="0">
              <a:ln>
                <a:noFill/>
              </a:ln>
              <a:solidFill>
                <a:srgbClr val="FFFF00"/>
              </a:solidFill>
              <a:effectLst/>
              <a:uLnTx/>
              <a:uFillTx/>
              <a:latin typeface="+mn-ea"/>
              <a:cs typeface="+mn-cs"/>
            </a:endParaRPr>
          </a:p>
        </p:txBody>
      </p:sp>
      <p:graphicFrame>
        <p:nvGraphicFramePr>
          <p:cNvPr id="4" name="表 4">
            <a:extLst>
              <a:ext uri="{FF2B5EF4-FFF2-40B4-BE49-F238E27FC236}">
                <a16:creationId xmlns:a16="http://schemas.microsoft.com/office/drawing/2014/main" id="{404CC15D-8E7E-5DC7-8647-FF1AF48D42A4}"/>
              </a:ext>
            </a:extLst>
          </p:cNvPr>
          <p:cNvGraphicFramePr>
            <a:graphicFrameLocks noGrp="1"/>
          </p:cNvGraphicFramePr>
          <p:nvPr>
            <p:extLst>
              <p:ext uri="{D42A27DB-BD31-4B8C-83A1-F6EECF244321}">
                <p14:modId xmlns:p14="http://schemas.microsoft.com/office/powerpoint/2010/main" val="1837589845"/>
              </p:ext>
            </p:extLst>
          </p:nvPr>
        </p:nvGraphicFramePr>
        <p:xfrm>
          <a:off x="3000" y="360482"/>
          <a:ext cx="9900000" cy="6497518"/>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40000">
                  <a:extLst>
                    <a:ext uri="{9D8B030D-6E8A-4147-A177-3AD203B41FA5}">
                      <a16:colId xmlns:a16="http://schemas.microsoft.com/office/drawing/2014/main" val="1278980058"/>
                    </a:ext>
                  </a:extLst>
                </a:gridCol>
                <a:gridCol w="4752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491767">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337218">
                <a:tc rowSpan="11">
                  <a:txBody>
                    <a:bodyPr/>
                    <a:lstStyle/>
                    <a:p>
                      <a:pPr algn="ctr"/>
                      <a:r>
                        <a:rPr kumimoji="1" lang="ja-JP" altLang="en-US" sz="1400" b="0" dirty="0">
                          <a:solidFill>
                            <a:schemeClr val="tx1"/>
                          </a:solidFill>
                        </a:rPr>
                        <a:t>①付加価値額の拡大</a:t>
                      </a:r>
                      <a:endParaRPr kumimoji="1" lang="ja-JP" altLang="en-US" sz="1400" b="0" dirty="0">
                        <a:solidFill>
                          <a:schemeClr val="tx1"/>
                        </a:solidFill>
                        <a:latin typeface="+mn-ea"/>
                        <a:ea typeface="+mn-ea"/>
                      </a:endParaRPr>
                    </a:p>
                  </a:txBody>
                  <a:tcPr marL="72000" marR="72000" marT="36000" marB="36000" vert="eaVert"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solidFill>
                            <a:srgbClr val="000000"/>
                          </a:solidFill>
                          <a:effectLst/>
                        </a:rPr>
                        <a:t>ア　現状ポイント</a:t>
                      </a:r>
                      <a:endParaRPr lang="ja-JP" altLang="en-US" sz="1400" b="0" i="0" u="none" strike="noStrike" dirty="0">
                        <a:solidFill>
                          <a:srgbClr val="000000"/>
                        </a:solidFill>
                        <a:effectLst/>
                        <a:latin typeface="+mn-ea"/>
                        <a:ea typeface="+mn-ea"/>
                      </a:endParaRPr>
                    </a:p>
                  </a:txBody>
                  <a:tcPr marL="72000" marR="72000" marT="36000" marB="36000" anchor="ctr"/>
                </a:tc>
                <a:tc hMerge="1">
                  <a:txBody>
                    <a:bodyPr/>
                    <a:lstStyle/>
                    <a:p>
                      <a:endParaRPr kumimoji="1" lang="ja-JP" altLang="en-US" sz="1400" dirty="0">
                        <a:latin typeface="+mn-ea"/>
                        <a:ea typeface="+mn-ea"/>
                      </a:endParaRPr>
                    </a:p>
                  </a:txBody>
                  <a:tcPr marL="72000" marR="72000" marT="36000" marB="36000" anchor="ct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0"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直近年における状況や今後の取組計画で「現状の水準」の適用を判断します。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dirty="0">
                          <a:solidFill>
                            <a:sysClr val="windowText" lastClr="000000"/>
                          </a:solidFill>
                        </a:rPr>
                        <a:t>・</a:t>
                      </a:r>
                      <a:r>
                        <a:rPr kumimoji="1" lang="ja-JP" altLang="en-US" sz="1400" b="0" u="none" strike="noStrike" kern="1200" cap="none" spc="0" normalizeH="0" baseline="0" noProof="0" dirty="0">
                          <a:ln>
                            <a:noFill/>
                          </a:ln>
                          <a:solidFill>
                            <a:sysClr val="windowText" lastClr="000000"/>
                          </a:solidFill>
                          <a:effectLst/>
                          <a:uLnTx/>
                          <a:uFillTx/>
                        </a:rPr>
                        <a:t>直近年</a:t>
                      </a:r>
                      <a:r>
                        <a:rPr kumimoji="1" lang="ja-JP" altLang="en-US" sz="1400" b="0" u="none" strike="noStrike" kern="1200" cap="none" spc="0" normalizeH="0" baseline="0" noProof="0" dirty="0">
                          <a:ln>
                            <a:noFill/>
                          </a:ln>
                          <a:solidFill>
                            <a:schemeClr val="tx1"/>
                          </a:solidFill>
                          <a:effectLst/>
                          <a:uLnTx/>
                          <a:uFillTx/>
                        </a:rPr>
                        <a:t>の付加価値額は、令和７年度データを用いて算出します。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rPr>
                        <a:t>・</a:t>
                      </a:r>
                      <a:r>
                        <a:rPr kumimoji="1" lang="ja-JP" altLang="en-US" sz="1400" b="0" u="none" strike="noStrike" kern="1200" cap="none" spc="0" normalizeH="0" baseline="0" noProof="0" dirty="0">
                          <a:ln>
                            <a:noFill/>
                          </a:ln>
                          <a:solidFill>
                            <a:schemeClr val="tx1"/>
                          </a:solidFill>
                          <a:effectLst/>
                          <a:uLnTx/>
                          <a:uFillTx/>
                        </a:rPr>
                        <a:t> ⑤「新規就農」によりポイント算出する場合は、現状ポイントの算出はできません。</a:t>
                      </a:r>
                      <a:endParaRPr kumimoji="1"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chemeClr val="tx1"/>
                          </a:solidFill>
                          <a:effectLst/>
                          <a:uLnTx/>
                          <a:uFillTx/>
                        </a:rPr>
                        <a:t>　</a:t>
                      </a:r>
                      <a:r>
                        <a:rPr kumimoji="1" lang="en-US" altLang="ja-JP" sz="1400" b="1" u="none" strike="noStrike" kern="1200" cap="none" spc="0" normalizeH="0" baseline="0" noProof="0" dirty="0">
                          <a:ln>
                            <a:noFill/>
                          </a:ln>
                          <a:solidFill>
                            <a:srgbClr val="FF0000"/>
                          </a:solidFill>
                          <a:effectLst/>
                          <a:uLnTx/>
                          <a:uFillTx/>
                        </a:rPr>
                        <a:t>※</a:t>
                      </a:r>
                      <a:r>
                        <a:rPr kumimoji="1" lang="ja-JP" altLang="en-US" sz="1400" b="1" u="none" strike="noStrike" kern="1200" cap="none" spc="0" normalizeH="0" baseline="0" noProof="0" dirty="0">
                          <a:ln>
                            <a:noFill/>
                          </a:ln>
                          <a:solidFill>
                            <a:srgbClr val="FF0000"/>
                          </a:solidFill>
                          <a:effectLst/>
                          <a:uLnTx/>
                          <a:uFillTx/>
                        </a:rPr>
                        <a:t>令和７年度データがない場合は、令和６年度データを用いること。</a:t>
                      </a:r>
                      <a:endParaRPr kumimoji="1" lang="en-US" altLang="ja-JP" sz="1400" b="1" u="none" strike="noStrike" kern="1200" cap="none" spc="0" normalizeH="0" baseline="0" noProof="0" dirty="0">
                        <a:ln>
                          <a:noFill/>
                        </a:ln>
                        <a:solidFill>
                          <a:srgbClr val="FF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a:t>
                      </a:r>
                      <a:r>
                        <a:rPr kumimoji="0" lang="ja-JP" altLang="ja-JP" sz="1400" b="0" u="none" strike="noStrike" kern="1200" cap="none" spc="-81" normalizeH="0" baseline="0" noProof="0" dirty="0">
                          <a:ln>
                            <a:noFill/>
                          </a:ln>
                          <a:solidFill>
                            <a:srgbClr val="FF0000"/>
                          </a:solidFill>
                          <a:effectLst/>
                          <a:uLnTx/>
                          <a:uFillTx/>
                        </a:rPr>
                        <a:t>直近年の付加価値額が</a:t>
                      </a:r>
                      <a:r>
                        <a:rPr kumimoji="0" lang="ja-JP" altLang="en-US" sz="1400" b="0" u="none" strike="noStrike" kern="1200" cap="none" spc="-81" normalizeH="0" baseline="0" noProof="0" dirty="0">
                          <a:ln>
                            <a:noFill/>
                          </a:ln>
                          <a:solidFill>
                            <a:srgbClr val="FF0000"/>
                          </a:solidFill>
                          <a:effectLst/>
                          <a:uLnTx/>
                          <a:uFillTx/>
                        </a:rPr>
                        <a:t>マイナス</a:t>
                      </a:r>
                      <a:r>
                        <a:rPr lang="ja-JP" altLang="en-US" sz="1400" b="0" spc="-81" dirty="0">
                          <a:solidFill>
                            <a:srgbClr val="FF0000"/>
                          </a:solidFill>
                        </a:rPr>
                        <a:t>又は０</a:t>
                      </a:r>
                      <a:r>
                        <a:rPr kumimoji="0" lang="ja-JP" altLang="ja-JP" sz="1400" b="0" u="none" strike="noStrike" kern="1200" cap="none" spc="-81" normalizeH="0" baseline="0" noProof="0" dirty="0">
                          <a:ln>
                            <a:noFill/>
                          </a:ln>
                          <a:solidFill>
                            <a:srgbClr val="FF0000"/>
                          </a:solidFill>
                          <a:effectLst/>
                          <a:uLnTx/>
                          <a:uFillTx/>
                        </a:rPr>
                        <a:t>である場合は、</a:t>
                      </a:r>
                      <a:r>
                        <a:rPr kumimoji="0" lang="ja-JP" altLang="en-US" sz="1400" b="0" u="none" strike="noStrike" kern="1200" cap="none" spc="-81" normalizeH="0" baseline="0" noProof="0" dirty="0">
                          <a:ln>
                            <a:noFill/>
                          </a:ln>
                          <a:solidFill>
                            <a:srgbClr val="FF0000"/>
                          </a:solidFill>
                          <a:effectLst/>
                          <a:uLnTx/>
                          <a:uFillTx/>
                        </a:rPr>
                        <a:t>ポイント算出</a:t>
                      </a:r>
                      <a:r>
                        <a:rPr kumimoji="0" lang="ja-JP" altLang="ja-JP" sz="1400" b="0" u="none" strike="noStrike" kern="1200" cap="none" spc="-81" normalizeH="0" baseline="0" noProof="0" dirty="0">
                          <a:ln>
                            <a:noFill/>
                          </a:ln>
                          <a:solidFill>
                            <a:srgbClr val="FF0000"/>
                          </a:solidFill>
                          <a:effectLst/>
                          <a:uLnTx/>
                          <a:uFillTx/>
                        </a:rPr>
                        <a:t>はでき</a:t>
                      </a:r>
                      <a:r>
                        <a:rPr kumimoji="0" lang="ja-JP" altLang="en-US" sz="1400" b="0" u="none" strike="noStrike" kern="1200" cap="none" spc="-81" normalizeH="0" baseline="0" noProof="0" dirty="0">
                          <a:ln>
                            <a:noFill/>
                          </a:ln>
                          <a:solidFill>
                            <a:srgbClr val="FF0000"/>
                          </a:solidFill>
                          <a:effectLst/>
                          <a:uLnTx/>
                          <a:uFillTx/>
                        </a:rPr>
                        <a:t>ません</a:t>
                      </a:r>
                      <a:r>
                        <a:rPr kumimoji="0" lang="ja-JP" altLang="ja-JP" sz="1400" b="0" u="none" strike="noStrike" kern="1200" cap="none" spc="-81" normalizeH="0" baseline="0" noProof="0" dirty="0">
                          <a:ln>
                            <a:noFill/>
                          </a:ln>
                          <a:solidFill>
                            <a:srgbClr val="FF0000"/>
                          </a:solidFill>
                          <a:effectLst/>
                          <a:uLnTx/>
                          <a:uFillTx/>
                        </a:rPr>
                        <a:t>。</a:t>
                      </a:r>
                      <a:endParaRPr kumimoji="0" lang="ja-JP" altLang="ja-JP" sz="1400" b="0" u="none" strike="noStrike" kern="1200" cap="none" spc="0" normalizeH="0" baseline="0" noProof="0" dirty="0">
                        <a:ln>
                          <a:noFill/>
                        </a:ln>
                        <a:solidFill>
                          <a:srgbClr val="FF0000"/>
                        </a:solidFill>
                        <a:effectLst/>
                        <a:uLnTx/>
                        <a:uFillTx/>
                      </a:endParaRPr>
                    </a:p>
                  </a:txBody>
                  <a:tcPr marL="72000" marR="72000" marT="36000" marB="36000"/>
                </a:tc>
                <a:extLst>
                  <a:ext uri="{0D108BD9-81ED-4DB2-BD59-A6C34878D82A}">
                    <a16:rowId xmlns:a16="http://schemas.microsoft.com/office/drawing/2014/main" val="2669199392"/>
                  </a:ext>
                </a:extLst>
              </a:tr>
              <a:tr h="912537">
                <a:tc vMerge="1">
                  <a:txBody>
                    <a:bodyPr/>
                    <a:lstStyle/>
                    <a:p>
                      <a:endParaRPr kumimoji="1" lang="ja-JP" altLang="en-US" sz="1400" dirty="0">
                        <a:latin typeface="+mn-ea"/>
                        <a:ea typeface="+mn-ea"/>
                      </a:endParaRPr>
                    </a:p>
                  </a:txBody>
                  <a:tcPr marL="72000" marR="72000" marT="36000" marB="36000" anchor="ctr"/>
                </a:tc>
                <a:tc gridSpan="2">
                  <a:txBody>
                    <a:bodyPr/>
                    <a:lstStyle/>
                    <a:p>
                      <a:pPr algn="l" rtl="0" fontAlgn="ctr"/>
                      <a:r>
                        <a:rPr lang="ja-JP" altLang="en-US" sz="1400" b="0" u="none" strike="noStrike" dirty="0">
                          <a:solidFill>
                            <a:srgbClr val="000000"/>
                          </a:solidFill>
                          <a:effectLst/>
                        </a:rPr>
                        <a:t>　直近年の付加価値額が以下のいずれかとなっている。</a:t>
                      </a:r>
                      <a:endParaRPr lang="en-US" altLang="ja-JP" sz="1400" b="0" u="none" strike="noStrike" dirty="0">
                        <a:solidFill>
                          <a:srgbClr val="000000"/>
                        </a:solidFill>
                        <a:effectLst/>
                      </a:endParaRPr>
                    </a:p>
                    <a:p>
                      <a:pPr algn="l" rtl="0" fontAlgn="ctr"/>
                      <a:r>
                        <a:rPr lang="ja-JP" altLang="en-US" sz="1400" b="0" u="none" strike="noStrike" dirty="0">
                          <a:solidFill>
                            <a:srgbClr val="000000"/>
                          </a:solidFill>
                          <a:effectLst/>
                        </a:rPr>
                        <a:t>　ただし、⑤の新規就農ポイントの加点を受ける者は除く。</a:t>
                      </a:r>
                      <a:endParaRPr lang="ja-JP" altLang="en-US" sz="1400" b="1" i="0" u="none" strike="noStrike" dirty="0">
                        <a:solidFill>
                          <a:srgbClr val="000000"/>
                        </a:solidFill>
                        <a:effectLst/>
                        <a:latin typeface="+mn-ea"/>
                        <a:ea typeface="+mn-ea"/>
                      </a:endParaRPr>
                    </a:p>
                  </a:txBody>
                  <a:tcPr marL="72000" marR="72000" marT="36000" marB="36000" anchor="ctr"/>
                </a:tc>
                <a:tc hMerge="1">
                  <a:txBody>
                    <a:bodyPr/>
                    <a:lstStyle/>
                    <a:p>
                      <a:endParaRPr kumimoji="1" lang="ja-JP" altLang="en-US" sz="1400" dirty="0">
                        <a:latin typeface="+mn-ea"/>
                        <a:ea typeface="+mn-ea"/>
                      </a:endParaRPr>
                    </a:p>
                  </a:txBody>
                  <a:tcPr marL="72000" marR="72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795364899"/>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a:t>
                      </a:r>
                      <a:r>
                        <a:rPr lang="zh-TW" altLang="en-US" sz="1400" b="0" u="none" strike="noStrike" dirty="0">
                          <a:solidFill>
                            <a:srgbClr val="000000"/>
                          </a:solidFill>
                          <a:effectLst/>
                        </a:rPr>
                        <a:t>ａ</a:t>
                      </a:r>
                      <a:r>
                        <a:rPr lang="ja-JP" altLang="en-US" sz="1400" b="0" u="none" strike="noStrike" dirty="0">
                          <a:solidFill>
                            <a:srgbClr val="000000"/>
                          </a:solidFill>
                          <a:effectLst/>
                        </a:rPr>
                        <a:t>　</a:t>
                      </a:r>
                      <a:r>
                        <a:rPr lang="en-US" altLang="ja-JP" sz="1400" b="0" u="none" strike="noStrike" dirty="0">
                          <a:solidFill>
                            <a:srgbClr val="000000"/>
                          </a:solidFill>
                          <a:effectLst/>
                        </a:rPr>
                        <a:t>300</a:t>
                      </a:r>
                      <a:r>
                        <a:rPr lang="zh-TW" altLang="en-US" sz="1400" b="0" u="none" strike="noStrike" dirty="0">
                          <a:solidFill>
                            <a:srgbClr val="000000"/>
                          </a:solidFill>
                          <a:effectLst/>
                        </a:rPr>
                        <a:t>万円以上</a:t>
                      </a:r>
                      <a:endParaRPr lang="zh-TW"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36000" marT="36000" marB="36000" anchor="ctr"/>
                </a:tc>
                <a:tc>
                  <a:txBody>
                    <a:bodyPr/>
                    <a:lstStyle/>
                    <a:p>
                      <a:pPr algn="l" rtl="0" fontAlgn="ctr"/>
                      <a:r>
                        <a:rPr lang="ja-JP" altLang="en-US" sz="1400" b="0" u="none" strike="noStrike" dirty="0">
                          <a:solidFill>
                            <a:srgbClr val="000000"/>
                          </a:solidFill>
                          <a:effectLst/>
                        </a:rPr>
                        <a:t> １点</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4958864"/>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ｂ　</a:t>
                      </a:r>
                      <a:r>
                        <a:rPr lang="en-US" altLang="ja-JP" sz="1400" b="0" u="none" strike="noStrike" dirty="0">
                          <a:solidFill>
                            <a:srgbClr val="000000"/>
                          </a:solidFill>
                          <a:effectLst/>
                        </a:rPr>
                        <a:t>600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36000" marT="36000" marB="36000" anchor="ctr"/>
                </a:tc>
                <a:tc>
                  <a:txBody>
                    <a:bodyPr/>
                    <a:lstStyle/>
                    <a:p>
                      <a:pPr algn="l" rtl="0" fontAlgn="ctr"/>
                      <a:r>
                        <a:rPr lang="ja-JP" altLang="en-US" sz="1400" b="0" u="none" strike="noStrike" dirty="0">
                          <a:solidFill>
                            <a:srgbClr val="000000"/>
                          </a:solidFill>
                          <a:effectLst/>
                        </a:rPr>
                        <a:t> ２点</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64390569"/>
                  </a:ext>
                </a:extLst>
              </a:tr>
              <a:tr h="337218">
                <a:tc vMerge="1">
                  <a:txBody>
                    <a:bodyPr/>
                    <a:lstStyle/>
                    <a:p>
                      <a:endParaRPr kumimoji="1" lang="ja-JP" altLang="en-US" sz="1400" dirty="0">
                        <a:latin typeface="+mn-ea"/>
                        <a:ea typeface="+mn-ea"/>
                      </a:endParaRPr>
                    </a:p>
                  </a:txBody>
                  <a:tcPr marL="72000" marR="72000" marT="36000" marB="36000" anchor="ctr"/>
                </a:tc>
                <a:tc gridSpan="2">
                  <a:txBody>
                    <a:bodyPr/>
                    <a:lstStyle/>
                    <a:p>
                      <a:pPr algn="l" rtl="0" fontAlgn="ctr"/>
                      <a:r>
                        <a:rPr lang="ja-JP" altLang="en-US" sz="1400" b="0" u="none" strike="noStrike" dirty="0">
                          <a:solidFill>
                            <a:srgbClr val="000000"/>
                          </a:solidFill>
                          <a:effectLst/>
                        </a:rPr>
                        <a:t>イ　付加価値額の拡大率目標ポイント</a:t>
                      </a:r>
                      <a:endParaRPr lang="ja-JP" altLang="en-US" sz="1400" b="0" i="0" u="none" strike="noStrike" dirty="0">
                        <a:solidFill>
                          <a:srgbClr val="000000"/>
                        </a:solidFill>
                        <a:effectLst/>
                        <a:latin typeface="+mn-ea"/>
                        <a:ea typeface="+mn-ea"/>
                      </a:endParaRPr>
                    </a:p>
                  </a:txBody>
                  <a:tcPr marL="72000" marR="36000" marT="36000" marB="36000" anchor="ctr"/>
                </a:tc>
                <a:tc hMerge="1">
                  <a:txBody>
                    <a:bodyPr/>
                    <a:lstStyle/>
                    <a:p>
                      <a:pPr algn="l" rtl="0" fontAlgn="ct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tc>
                <a:tc rowSpan="7">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dirty="0">
                          <a:solidFill>
                            <a:sysClr val="windowText" lastClr="000000"/>
                          </a:solidFill>
                        </a:rPr>
                        <a:t>・</a:t>
                      </a:r>
                      <a:r>
                        <a:rPr kumimoji="1" lang="ja-JP" altLang="en-US" sz="1400" b="0" u="none" strike="noStrike" kern="1200" cap="none" spc="0" normalizeH="0" baseline="0" noProof="0" dirty="0">
                          <a:ln>
                            <a:noFill/>
                          </a:ln>
                          <a:solidFill>
                            <a:schemeClr val="tx1"/>
                          </a:solidFill>
                          <a:effectLst/>
                          <a:uLnTx/>
                          <a:uFillTx/>
                        </a:rPr>
                        <a:t>直近年の付加価値額は、令和７年度データを用いて算出します。</a:t>
                      </a:r>
                    </a:p>
                    <a:p>
                      <a:pPr>
                        <a:defRPr/>
                      </a:pPr>
                      <a:r>
                        <a:rPr kumimoji="1" lang="ja-JP" altLang="en-US" sz="1400" b="0" dirty="0">
                          <a:solidFill>
                            <a:prstClr val="black"/>
                          </a:solidFill>
                        </a:rPr>
                        <a:t>・</a:t>
                      </a:r>
                      <a:r>
                        <a:rPr kumimoji="1" lang="ja-JP" altLang="en-US" sz="1400" b="0" u="none" strike="noStrike" kern="1200" cap="none" spc="0" normalizeH="0" baseline="0" noProof="0" dirty="0">
                          <a:ln>
                            <a:noFill/>
                          </a:ln>
                          <a:solidFill>
                            <a:prstClr val="black"/>
                          </a:solidFill>
                          <a:effectLst/>
                          <a:uLnTx/>
                          <a:uFillTx/>
                        </a:rPr>
                        <a:t>⑤「新規就農」によりポイント算出する場合は、付加価値額の拡大率のポイント算出はできません。</a:t>
                      </a:r>
                      <a:endParaRPr kumimoji="1" lang="en-US" altLang="ja-JP" sz="1400" b="0" u="none" strike="noStrike" kern="1200" cap="none" spc="0" normalizeH="0" baseline="0" noProof="0" dirty="0">
                        <a:ln>
                          <a:noFill/>
                        </a:ln>
                        <a:solidFill>
                          <a:prstClr val="black"/>
                        </a:solidFill>
                        <a:effectLst/>
                        <a:uLnTx/>
                        <a:uFillTx/>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b="1" u="none" strike="noStrike" kern="1200" cap="none" spc="0" normalizeH="0" baseline="0" noProof="0" dirty="0">
                          <a:ln>
                            <a:noFill/>
                          </a:ln>
                          <a:solidFill>
                            <a:srgbClr val="FF0000"/>
                          </a:solidFill>
                          <a:effectLst/>
                          <a:uLnTx/>
                          <a:uFillTx/>
                        </a:rPr>
                        <a:t>　</a:t>
                      </a:r>
                      <a:r>
                        <a:rPr kumimoji="1" lang="en-US" altLang="ja-JP" sz="1400" b="1" u="none" strike="noStrike" kern="1200" cap="none" spc="0" normalizeH="0" baseline="0" noProof="0" dirty="0">
                          <a:ln>
                            <a:noFill/>
                          </a:ln>
                          <a:solidFill>
                            <a:srgbClr val="FF0000"/>
                          </a:solidFill>
                          <a:effectLst/>
                          <a:uLnTx/>
                          <a:uFillTx/>
                        </a:rPr>
                        <a:t>※</a:t>
                      </a:r>
                      <a:r>
                        <a:rPr kumimoji="1" lang="ja-JP" altLang="en-US" sz="1400" b="1" u="none" strike="noStrike" kern="1200" cap="none" spc="0" normalizeH="0" baseline="0" noProof="0" dirty="0">
                          <a:ln>
                            <a:noFill/>
                          </a:ln>
                          <a:solidFill>
                            <a:srgbClr val="FF0000"/>
                          </a:solidFill>
                          <a:effectLst/>
                          <a:uLnTx/>
                          <a:uFillTx/>
                        </a:rPr>
                        <a:t>令和７年度データがない場合は、令和６年度データを用いること。</a:t>
                      </a:r>
                      <a:endParaRPr kumimoji="0" lang="en-US" altLang="ja-JP" sz="1400" b="0" u="none" strike="noStrike" kern="1200" cap="none" spc="-81" normalizeH="0" baseline="0" noProof="0" dirty="0">
                        <a:ln>
                          <a:noFill/>
                        </a:ln>
                        <a:solidFill>
                          <a:srgbClr val="000000"/>
                        </a:solidFill>
                        <a:effectLst/>
                        <a:uLnTx/>
                        <a:uFillTx/>
                      </a:endParaRPr>
                    </a:p>
                    <a:p>
                      <a:pPr>
                        <a:defRPr/>
                      </a:pPr>
                      <a:endParaRPr kumimoji="0" lang="en-US" altLang="ja-JP" sz="1400" b="0" u="none" strike="noStrike" kern="1200" cap="none" spc="-81" normalizeH="0" baseline="0" noProof="0" dirty="0">
                        <a:ln>
                          <a:noFill/>
                        </a:ln>
                        <a:solidFill>
                          <a:srgbClr val="000000"/>
                        </a:solidFill>
                        <a:effectLst/>
                        <a:uLnTx/>
                        <a:uFillTx/>
                      </a:endParaRPr>
                    </a:p>
                    <a:p>
                      <a:pPr>
                        <a:defRPr/>
                      </a:pPr>
                      <a:r>
                        <a:rPr kumimoji="0" lang="ja-JP" altLang="en-US" sz="1400" b="0" u="none" strike="noStrike" kern="1200" cap="none" spc="-81" normalizeH="0" baseline="0" noProof="0" dirty="0">
                          <a:ln>
                            <a:noFill/>
                          </a:ln>
                          <a:solidFill>
                            <a:srgbClr val="000000"/>
                          </a:solidFill>
                          <a:effectLst/>
                          <a:uLnTx/>
                          <a:uFillTx/>
                        </a:rPr>
                        <a:t>・</a:t>
                      </a:r>
                      <a:r>
                        <a:rPr kumimoji="0" lang="ja-JP" altLang="ja-JP" sz="1400" b="0" u="none" strike="noStrike" kern="1200" cap="none" spc="-81" normalizeH="0" baseline="0" noProof="0" dirty="0">
                          <a:ln>
                            <a:noFill/>
                          </a:ln>
                          <a:solidFill>
                            <a:srgbClr val="FF0000"/>
                          </a:solidFill>
                          <a:effectLst/>
                          <a:uLnTx/>
                          <a:uFillTx/>
                        </a:rPr>
                        <a:t>直近年の付加価値額が</a:t>
                      </a:r>
                      <a:r>
                        <a:rPr kumimoji="0" lang="ja-JP" altLang="en-US" sz="1400" b="0" u="none" strike="noStrike" kern="1200" cap="none" spc="-81" normalizeH="0" baseline="0" noProof="0" dirty="0">
                          <a:ln>
                            <a:noFill/>
                          </a:ln>
                          <a:solidFill>
                            <a:srgbClr val="FF0000"/>
                          </a:solidFill>
                          <a:effectLst/>
                          <a:uLnTx/>
                          <a:uFillTx/>
                        </a:rPr>
                        <a:t>マイナス</a:t>
                      </a:r>
                      <a:r>
                        <a:rPr lang="ja-JP" altLang="en-US" sz="1400" b="0" spc="-81" dirty="0">
                          <a:solidFill>
                            <a:srgbClr val="FF0000"/>
                          </a:solidFill>
                        </a:rPr>
                        <a:t>又は０</a:t>
                      </a:r>
                      <a:r>
                        <a:rPr kumimoji="0" lang="ja-JP" altLang="ja-JP" sz="1400" b="0" u="none" strike="noStrike" kern="1200" cap="none" spc="-81" normalizeH="0" baseline="0" noProof="0" dirty="0">
                          <a:ln>
                            <a:noFill/>
                          </a:ln>
                          <a:solidFill>
                            <a:srgbClr val="FF0000"/>
                          </a:solidFill>
                          <a:effectLst/>
                          <a:uLnTx/>
                          <a:uFillTx/>
                        </a:rPr>
                        <a:t>である場合は、</a:t>
                      </a:r>
                      <a:r>
                        <a:rPr kumimoji="0" lang="ja-JP" altLang="en-US" sz="1400" b="0" u="none" strike="noStrike" kern="1200" cap="none" spc="-81" normalizeH="0" baseline="0" noProof="0" dirty="0">
                          <a:ln>
                            <a:noFill/>
                          </a:ln>
                          <a:solidFill>
                            <a:srgbClr val="FF0000"/>
                          </a:solidFill>
                          <a:effectLst/>
                          <a:uLnTx/>
                          <a:uFillTx/>
                        </a:rPr>
                        <a:t>ポイント算出</a:t>
                      </a:r>
                      <a:r>
                        <a:rPr kumimoji="0" lang="ja-JP" altLang="ja-JP" sz="1400" b="0" u="none" strike="noStrike" kern="1200" cap="none" spc="-81" normalizeH="0" baseline="0" noProof="0" dirty="0">
                          <a:ln>
                            <a:noFill/>
                          </a:ln>
                          <a:solidFill>
                            <a:srgbClr val="FF0000"/>
                          </a:solidFill>
                          <a:effectLst/>
                          <a:uLnTx/>
                          <a:uFillTx/>
                        </a:rPr>
                        <a:t>はでき</a:t>
                      </a:r>
                      <a:r>
                        <a:rPr kumimoji="0" lang="ja-JP" altLang="en-US" sz="1400" b="0" u="none" strike="noStrike" kern="1200" cap="none" spc="-81" normalizeH="0" baseline="0" noProof="0" dirty="0">
                          <a:ln>
                            <a:noFill/>
                          </a:ln>
                          <a:solidFill>
                            <a:srgbClr val="FF0000"/>
                          </a:solidFill>
                          <a:effectLst/>
                          <a:uLnTx/>
                          <a:uFillTx/>
                        </a:rPr>
                        <a:t>ません</a:t>
                      </a:r>
                      <a:r>
                        <a:rPr kumimoji="0" lang="ja-JP" altLang="ja-JP" sz="1400" b="0" u="none" strike="noStrike" kern="1200" cap="none" spc="-81" normalizeH="0" baseline="0" noProof="0" dirty="0">
                          <a:ln>
                            <a:noFill/>
                          </a:ln>
                          <a:solidFill>
                            <a:srgbClr val="FF0000"/>
                          </a:solidFill>
                          <a:effectLst/>
                          <a:uLnTx/>
                          <a:uFillTx/>
                        </a:rPr>
                        <a:t>。</a:t>
                      </a:r>
                      <a:endParaRPr kumimoji="0" lang="ja-JP" altLang="ja-JP" sz="1400" b="0" u="none" strike="noStrike" kern="1200" cap="none" spc="0" normalizeH="0" baseline="0" noProof="0" dirty="0">
                        <a:ln>
                          <a:noFill/>
                        </a:ln>
                        <a:solidFill>
                          <a:srgbClr val="FF0000"/>
                        </a:solidFill>
                        <a:effectLst/>
                        <a:uLnTx/>
                        <a:uFillTx/>
                      </a:endParaRPr>
                    </a:p>
                  </a:txBody>
                  <a:tcPr marL="72000" marR="72000" marT="36000" marB="36000"/>
                </a:tc>
                <a:extLst>
                  <a:ext uri="{0D108BD9-81ED-4DB2-BD59-A6C34878D82A}">
                    <a16:rowId xmlns:a16="http://schemas.microsoft.com/office/drawing/2014/main" val="2127073152"/>
                  </a:ext>
                </a:extLst>
              </a:tr>
              <a:tr h="1122922">
                <a:tc vMerge="1">
                  <a:txBody>
                    <a:bodyPr/>
                    <a:lstStyle/>
                    <a:p>
                      <a:endParaRPr kumimoji="1" lang="ja-JP" altLang="en-US" sz="1400" dirty="0">
                        <a:latin typeface="+mn-ea"/>
                        <a:ea typeface="+mn-ea"/>
                      </a:endParaRPr>
                    </a:p>
                  </a:txBody>
                  <a:tcPr marL="72000" marR="72000" marT="36000" marB="36000" anchor="ctr"/>
                </a:tc>
                <a:tc gridSpan="2">
                  <a:txBody>
                    <a:bodyPr/>
                    <a:lstStyle/>
                    <a:p>
                      <a:pPr algn="l" rtl="0" fontAlgn="ctr"/>
                      <a:r>
                        <a:rPr lang="ja-JP" altLang="en-US" sz="1400" b="0" u="none" strike="noStrike" dirty="0">
                          <a:solidFill>
                            <a:srgbClr val="000000"/>
                          </a:solidFill>
                          <a:effectLst/>
                        </a:rPr>
                        <a:t>　目標年度における付加価値額の目標の直近年からの拡大率が以下のいずれかとなっている。ただし、⑤の新規就農ポイントの加点を受ける者は除く。</a:t>
                      </a:r>
                      <a:endParaRPr lang="ja-JP" altLang="en-US" sz="1400" b="0" i="0" u="none" strike="noStrike" dirty="0">
                        <a:solidFill>
                          <a:srgbClr val="000000"/>
                        </a:solidFill>
                        <a:effectLst/>
                        <a:latin typeface="+mn-ea"/>
                        <a:ea typeface="+mn-ea"/>
                      </a:endParaRPr>
                    </a:p>
                  </a:txBody>
                  <a:tcPr marL="72000" marR="36000" marT="36000" marB="36000" anchor="ctr"/>
                </a:tc>
                <a:tc hMerge="1">
                  <a:txBody>
                    <a:bodyPr/>
                    <a:lstStyle/>
                    <a:p>
                      <a:endParaRPr kumimoji="1" lang="ja-JP" altLang="en-US"/>
                    </a:p>
                  </a:txBody>
                  <a:tcP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177951954"/>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a:t>
                      </a:r>
                      <a:r>
                        <a:rPr lang="zh-TW" altLang="en-US" sz="1400" b="0" u="none" strike="noStrike" dirty="0">
                          <a:solidFill>
                            <a:srgbClr val="000000"/>
                          </a:solidFill>
                          <a:effectLst/>
                        </a:rPr>
                        <a:t>ａ　</a:t>
                      </a:r>
                      <a:r>
                        <a:rPr lang="ja-JP" altLang="en-US" sz="1400" b="0" u="none" strike="noStrike" dirty="0">
                          <a:solidFill>
                            <a:srgbClr val="000000"/>
                          </a:solidFill>
                          <a:effectLst/>
                        </a:rPr>
                        <a:t>３％</a:t>
                      </a:r>
                      <a:r>
                        <a:rPr lang="zh-TW" altLang="en-US" sz="1400" b="0" u="none" strike="noStrike" dirty="0">
                          <a:solidFill>
                            <a:srgbClr val="000000"/>
                          </a:solidFill>
                          <a:effectLst/>
                        </a:rPr>
                        <a:t>以上</a:t>
                      </a:r>
                      <a:endParaRPr lang="zh-TW"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36000" marT="36000" marB="36000" anchor="ctr"/>
                </a:tc>
                <a:tc>
                  <a:txBody>
                    <a:bodyPr/>
                    <a:lstStyle/>
                    <a:p>
                      <a:pPr algn="l" rtl="0" fontAlgn="ctr"/>
                      <a:r>
                        <a:rPr lang="ja-JP" altLang="en-US" sz="1400" b="0" u="none" strike="noStrike" dirty="0">
                          <a:solidFill>
                            <a:srgbClr val="000000"/>
                          </a:solidFill>
                          <a:effectLst/>
                        </a:rPr>
                        <a:t> １点</a:t>
                      </a:r>
                      <a:endParaRPr lang="ja-JP" altLang="en-US" sz="1400" b="0" i="0" u="none" strike="noStrike" dirty="0">
                        <a:solidFill>
                          <a:srgbClr val="000000"/>
                        </a:solidFill>
                        <a:effectLst/>
                        <a:latin typeface="+mn-ea"/>
                        <a:ea typeface="+mn-ea"/>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715994530"/>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ｂ　</a:t>
                      </a:r>
                      <a:r>
                        <a:rPr lang="en-US" altLang="ja-JP" sz="1400" b="0" u="none" strike="noStrike" dirty="0">
                          <a:solidFill>
                            <a:srgbClr val="000000"/>
                          </a:solidFill>
                          <a:effectLst/>
                        </a:rPr>
                        <a:t>10</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l" rtl="0" fontAlgn="ctr"/>
                      <a:r>
                        <a:rPr lang="ja-JP" altLang="en-US" sz="1400" b="0" u="none" strike="noStrike" dirty="0">
                          <a:solidFill>
                            <a:srgbClr val="000000"/>
                          </a:solidFill>
                          <a:effectLst/>
                        </a:rPr>
                        <a:t> ２点</a:t>
                      </a:r>
                      <a:endParaRPr lang="ja-JP" altLang="en-US" sz="1400" b="0" i="0" u="none" strike="noStrike" dirty="0">
                        <a:solidFill>
                          <a:srgbClr val="000000"/>
                        </a:solidFill>
                        <a:effectLst/>
                        <a:latin typeface="+mn-ea"/>
                        <a:ea typeface="+mn-ea"/>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6848074"/>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ｃ　</a:t>
                      </a:r>
                      <a:r>
                        <a:rPr lang="en-US" altLang="ja-JP" sz="1400" b="0" u="none" strike="noStrike" dirty="0">
                          <a:solidFill>
                            <a:srgbClr val="000000"/>
                          </a:solidFill>
                          <a:effectLst/>
                        </a:rPr>
                        <a:t>15</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l" rtl="0" fontAlgn="ctr"/>
                      <a:r>
                        <a:rPr lang="ja-JP" altLang="en-US" sz="1400" b="0" u="none" strike="noStrike" dirty="0">
                          <a:solidFill>
                            <a:srgbClr val="000000"/>
                          </a:solidFill>
                          <a:effectLst/>
                        </a:rPr>
                        <a:t> ３点</a:t>
                      </a:r>
                      <a:endParaRPr lang="ja-JP" altLang="en-US" sz="1400" b="0" i="0" u="none" strike="noStrike" dirty="0">
                        <a:solidFill>
                          <a:srgbClr val="000000"/>
                        </a:solidFill>
                        <a:effectLst/>
                        <a:latin typeface="+mn-ea"/>
                        <a:ea typeface="+mn-ea"/>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1840877315"/>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ｄ　</a:t>
                      </a:r>
                      <a:r>
                        <a:rPr lang="en-US" altLang="ja-JP" sz="1400" b="0" u="none" strike="noStrike" dirty="0">
                          <a:solidFill>
                            <a:srgbClr val="000000"/>
                          </a:solidFill>
                          <a:effectLst/>
                        </a:rPr>
                        <a:t>20</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l" rtl="0" fontAlgn="ctr"/>
                      <a:r>
                        <a:rPr lang="ja-JP" altLang="en-US" sz="1400" b="0" u="none" strike="noStrike" dirty="0">
                          <a:solidFill>
                            <a:srgbClr val="000000"/>
                          </a:solidFill>
                          <a:effectLst/>
                        </a:rPr>
                        <a:t> ４点</a:t>
                      </a:r>
                      <a:endParaRPr lang="ja-JP" altLang="en-US" sz="1400" b="0" i="0" u="none" strike="noStrike" dirty="0">
                        <a:solidFill>
                          <a:srgbClr val="000000"/>
                        </a:solidFill>
                        <a:effectLst/>
                        <a:latin typeface="+mn-ea"/>
                        <a:ea typeface="+mn-ea"/>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594780278"/>
                  </a:ext>
                </a:extLst>
              </a:tr>
              <a:tr h="468000">
                <a:tc vMerge="1">
                  <a:txBody>
                    <a:bodyPr/>
                    <a:lstStyle/>
                    <a:p>
                      <a:endParaRPr kumimoji="1" lang="ja-JP" altLang="en-US" sz="1400" dirty="0">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　ｅ　</a:t>
                      </a:r>
                      <a:r>
                        <a:rPr lang="en-US" altLang="ja-JP" sz="1400" b="0" u="none" strike="noStrike" dirty="0">
                          <a:solidFill>
                            <a:srgbClr val="000000"/>
                          </a:solidFill>
                          <a:effectLst/>
                        </a:rPr>
                        <a:t>30</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l" rtl="0" fontAlgn="ctr"/>
                      <a:r>
                        <a:rPr lang="ja-JP" altLang="en-US" sz="1400" b="0" u="none" strike="noStrike" dirty="0">
                          <a:solidFill>
                            <a:srgbClr val="000000"/>
                          </a:solidFill>
                          <a:effectLst/>
                        </a:rPr>
                        <a:t> ５点</a:t>
                      </a:r>
                      <a:endParaRPr lang="ja-JP" altLang="en-US" sz="1400" b="0" i="0" u="none" strike="noStrike" dirty="0">
                        <a:solidFill>
                          <a:srgbClr val="000000"/>
                        </a:solidFill>
                        <a:effectLst/>
                        <a:latin typeface="+mn-ea"/>
                        <a:ea typeface="+mn-ea"/>
                      </a:endParaRPr>
                    </a:p>
                  </a:txBody>
                  <a:tcPr marL="0" marR="0" marT="0"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871800690"/>
                  </a:ext>
                </a:extLst>
              </a:tr>
            </a:tbl>
          </a:graphicData>
        </a:graphic>
      </p:graphicFrame>
      <p:sp>
        <p:nvSpPr>
          <p:cNvPr id="3" name="四角形: メモ 2">
            <a:extLst>
              <a:ext uri="{FF2B5EF4-FFF2-40B4-BE49-F238E27FC236}">
                <a16:creationId xmlns:a16="http://schemas.microsoft.com/office/drawing/2014/main" id="{3E603479-6609-528B-976E-E7933928A6F8}"/>
              </a:ext>
            </a:extLst>
          </p:cNvPr>
          <p:cNvSpPr/>
          <p:nvPr/>
        </p:nvSpPr>
        <p:spPr>
          <a:xfrm>
            <a:off x="5494008" y="5654189"/>
            <a:ext cx="2952328" cy="1015171"/>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dirty="0">
                <a:solidFill>
                  <a:srgbClr val="FF0000"/>
                </a:solidFill>
                <a:latin typeface="+mn-ea"/>
              </a:rPr>
              <a:t>【</a:t>
            </a:r>
            <a:r>
              <a:rPr kumimoji="1" lang="ja-JP" altLang="en-US" sz="1400" b="0" i="0" u="none" strike="noStrike" kern="1200" cap="none" spc="0" normalizeH="0" baseline="0" noProof="0" dirty="0">
                <a:ln>
                  <a:noFill/>
                </a:ln>
                <a:solidFill>
                  <a:srgbClr val="FF0000"/>
                </a:solidFill>
                <a:effectLst/>
                <a:uLnTx/>
                <a:uFillTx/>
                <a:latin typeface="+mn-ea"/>
                <a:cs typeface="+mn-cs"/>
              </a:rPr>
              <a:t>ポイント算出の誤り事例</a:t>
            </a:r>
            <a:r>
              <a:rPr kumimoji="1" lang="en-US" altLang="ja-JP" sz="1400" b="0" i="0" u="none" strike="noStrike" kern="1200" cap="none" spc="0" normalizeH="0" baseline="0" noProof="0" dirty="0">
                <a:ln>
                  <a:noFill/>
                </a:ln>
                <a:solidFill>
                  <a:srgbClr val="FF0000"/>
                </a:solidFill>
                <a:effectLst/>
                <a:uLnTx/>
                <a:uFillTx/>
                <a:latin typeface="+mn-ea"/>
                <a:cs typeface="+mn-cs"/>
              </a:rPr>
              <a:t>】</a:t>
            </a:r>
            <a:endParaRPr kumimoji="1" lang="ja-JP" altLang="en-US" sz="1400" b="0" i="0" u="none" strike="noStrike" kern="1200" cap="none" spc="0" normalizeH="0" baseline="0" noProof="0" dirty="0">
              <a:ln>
                <a:noFill/>
              </a:ln>
              <a:solidFill>
                <a:srgbClr val="FF0000"/>
              </a:solidFill>
              <a:effectLst/>
              <a:uLnTx/>
              <a:uFillTx/>
              <a:latin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mn-ea"/>
              </a:rPr>
              <a:t>　</a:t>
            </a:r>
            <a:r>
              <a:rPr kumimoji="0" lang="ja-JP" altLang="en-US" sz="1400" b="0" i="0" u="none" strike="noStrike" kern="1200" cap="none" spc="0" normalizeH="0" baseline="0" noProof="0" dirty="0">
                <a:ln>
                  <a:noFill/>
                </a:ln>
                <a:solidFill>
                  <a:prstClr val="black"/>
                </a:solidFill>
                <a:effectLst/>
                <a:uLnTx/>
                <a:uFillTx/>
                <a:latin typeface="+mn-ea"/>
                <a:cs typeface="+mn-cs"/>
              </a:rPr>
              <a:t>決算報告書を十分に確認せずに付加価値額を算出してしまった</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mn-ea"/>
              <a:cs typeface="+mn-cs"/>
            </a:endParaRPr>
          </a:p>
        </p:txBody>
      </p:sp>
      <p:sp>
        <p:nvSpPr>
          <p:cNvPr id="7" name="スライド番号プレースホルダー 6">
            <a:extLst>
              <a:ext uri="{FF2B5EF4-FFF2-40B4-BE49-F238E27FC236}">
                <a16:creationId xmlns:a16="http://schemas.microsoft.com/office/drawing/2014/main" id="{15DD4423-3C64-6434-146A-573A32331892}"/>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13</a:t>
            </a:fld>
            <a:endParaRPr kumimoji="1" lang="ja-JP" altLang="en-US" dirty="0">
              <a:solidFill>
                <a:schemeClr val="tx1"/>
              </a:solidFill>
            </a:endParaRPr>
          </a:p>
        </p:txBody>
      </p:sp>
    </p:spTree>
    <p:extLst>
      <p:ext uri="{BB962C8B-B14F-4D97-AF65-F5344CB8AC3E}">
        <p14:creationId xmlns:p14="http://schemas.microsoft.com/office/powerpoint/2010/main" val="31281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F0EE6DB4-A949-9FD2-EB0D-1330328766CB}"/>
              </a:ext>
            </a:extLst>
          </p:cNvPr>
          <p:cNvGraphicFramePr>
            <a:graphicFrameLocks noGrp="1"/>
          </p:cNvGraphicFramePr>
          <p:nvPr>
            <p:extLst>
              <p:ext uri="{D42A27DB-BD31-4B8C-83A1-F6EECF244321}">
                <p14:modId xmlns:p14="http://schemas.microsoft.com/office/powerpoint/2010/main" val="1035636090"/>
              </p:ext>
            </p:extLst>
          </p:nvPr>
        </p:nvGraphicFramePr>
        <p:xfrm>
          <a:off x="3000" y="-30432"/>
          <a:ext cx="9900000" cy="6918865"/>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40000">
                  <a:extLst>
                    <a:ext uri="{9D8B030D-6E8A-4147-A177-3AD203B41FA5}">
                      <a16:colId xmlns:a16="http://schemas.microsoft.com/office/drawing/2014/main" val="1278980058"/>
                    </a:ext>
                  </a:extLst>
                </a:gridCol>
                <a:gridCol w="4752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497548">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latin typeface="+mn-lt"/>
                          <a:ea typeface="+mn-ea"/>
                        </a:rPr>
                        <a:t>運　　　　　　用</a:t>
                      </a:r>
                    </a:p>
                  </a:txBody>
                  <a:tcPr marL="72000" marR="72000" marT="36000" marB="36000" anchor="ctr"/>
                </a:tc>
                <a:extLst>
                  <a:ext uri="{0D108BD9-81ED-4DB2-BD59-A6C34878D82A}">
                    <a16:rowId xmlns:a16="http://schemas.microsoft.com/office/drawing/2014/main" val="3594560708"/>
                  </a:ext>
                </a:extLst>
              </a:tr>
              <a:tr h="346648">
                <a:tc rowSpan="14">
                  <a:txBody>
                    <a:bodyPr/>
                    <a:lstStyle/>
                    <a:p>
                      <a:pPr algn="ctr"/>
                      <a:r>
                        <a:rPr kumimoji="1" lang="ja-JP" altLang="en-US" sz="1400" b="0" dirty="0">
                          <a:solidFill>
                            <a:schemeClr val="tx1"/>
                          </a:solidFill>
                        </a:rPr>
                        <a:t>①付加価値額の拡大</a:t>
                      </a:r>
                      <a:endParaRPr kumimoji="1" lang="ja-JP" altLang="en-US" sz="1400" b="0" dirty="0">
                        <a:solidFill>
                          <a:schemeClr val="tx1"/>
                        </a:solidFill>
                        <a:latin typeface="+mn-ea"/>
                        <a:ea typeface="+mn-ea"/>
                      </a:endParaRPr>
                    </a:p>
                  </a:txBody>
                  <a:tcPr marL="72000" marR="72000" marT="36000" marB="36000" vert="eaVert" anchor="ctr"/>
                </a:tc>
                <a:tc gridSpan="2">
                  <a:txBody>
                    <a:bodyPr/>
                    <a:lstStyle/>
                    <a:p>
                      <a:r>
                        <a:rPr kumimoji="1" lang="ja-JP" altLang="en-US" sz="1400" b="0" u="none" strike="noStrike" kern="1200" baseline="0" dirty="0">
                          <a:solidFill>
                            <a:schemeClr val="tx1"/>
                          </a:solidFill>
                        </a:rPr>
                        <a:t>ウ　付加価値額の増加額目標ポイント</a:t>
                      </a:r>
                      <a:endParaRPr lang="ja-JP" altLang="en-US" sz="1000" b="0" i="0" u="none" strike="noStrike" dirty="0">
                        <a:solidFill>
                          <a:srgbClr val="000000"/>
                        </a:solidFill>
                        <a:effectLst/>
                        <a:latin typeface="+mn-ea"/>
                        <a:ea typeface="+mn-ea"/>
                      </a:endParaRPr>
                    </a:p>
                  </a:txBody>
                  <a:tcPr marL="72000" marR="36000" marT="36000" marB="36000" anchor="ctr"/>
                </a:tc>
                <a:tc hMerge="1">
                  <a:txBody>
                    <a:bodyPr/>
                    <a:lstStyle/>
                    <a:p>
                      <a:pPr algn="ctr" rtl="0" fontAlgn="t"/>
                      <a:endPar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5770" marR="5770" marT="5770" marB="0" anchor="ctr"/>
                </a:tc>
                <a:tc rowSpan="8">
                  <a:txBody>
                    <a:bodyPr/>
                    <a:lstStyle/>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FF0000"/>
                          </a:solidFill>
                          <a:effectLst/>
                          <a:uLnTx/>
                          <a:uFillTx/>
                        </a:rPr>
                        <a:t>・直近年</a:t>
                      </a:r>
                      <a:r>
                        <a:rPr kumimoji="0" lang="ja-JP" altLang="ja-JP" sz="1400" b="0" u="none" strike="noStrike" kern="1200" cap="none" spc="-81" normalizeH="0" baseline="0" noProof="0" dirty="0">
                          <a:ln>
                            <a:noFill/>
                          </a:ln>
                          <a:solidFill>
                            <a:srgbClr val="FF0000"/>
                          </a:solidFill>
                          <a:effectLst/>
                          <a:uLnTx/>
                          <a:uFillTx/>
                        </a:rPr>
                        <a:t>の付加価値額がマイナスである</a:t>
                      </a:r>
                      <a:r>
                        <a:rPr kumimoji="0" lang="ja-JP" altLang="ja-JP" sz="1400" b="0" u="none" strike="noStrike" kern="1200" cap="none" spc="-81" normalizeH="0" baseline="0" noProof="0" dirty="0">
                          <a:ln>
                            <a:noFill/>
                          </a:ln>
                          <a:effectLst/>
                          <a:uLnTx/>
                          <a:uFillTx/>
                        </a:rPr>
                        <a:t>場合</a:t>
                      </a:r>
                      <a:r>
                        <a:rPr kumimoji="0" lang="ja-JP" altLang="en-US" sz="1400" b="0" u="none" strike="noStrike" kern="1200" cap="none" spc="-81" normalizeH="0" baseline="0" noProof="0" dirty="0">
                          <a:ln>
                            <a:noFill/>
                          </a:ln>
                          <a:solidFill>
                            <a:prstClr val="black"/>
                          </a:solidFill>
                          <a:effectLst/>
                          <a:uLnTx/>
                          <a:uFillTx/>
                        </a:rPr>
                        <a:t>は</a:t>
                      </a:r>
                      <a:r>
                        <a:rPr kumimoji="0" lang="ja-JP" altLang="ja-JP" sz="1400" b="0" u="none" strike="noStrike" kern="1200" cap="none" spc="-81" normalizeH="0" baseline="0" noProof="0" dirty="0">
                          <a:ln>
                            <a:noFill/>
                          </a:ln>
                          <a:solidFill>
                            <a:prstClr val="black"/>
                          </a:solidFill>
                          <a:effectLst/>
                          <a:uLnTx/>
                          <a:uFillTx/>
                        </a:rPr>
                        <a:t>、</a:t>
                      </a:r>
                      <a:r>
                        <a:rPr kumimoji="0" lang="ja-JP" altLang="en-US" sz="1400" b="0" u="none" strike="noStrike" kern="1200" cap="none" spc="-81" normalizeH="0" baseline="0" noProof="0" dirty="0">
                          <a:ln>
                            <a:noFill/>
                          </a:ln>
                          <a:solidFill>
                            <a:prstClr val="black"/>
                          </a:solidFill>
                          <a:effectLst/>
                          <a:uLnTx/>
                          <a:uFillTx/>
                        </a:rPr>
                        <a:t>ウ（ア）の付加価値額の</a:t>
                      </a:r>
                      <a:r>
                        <a:rPr kumimoji="0" lang="ja-JP" altLang="en-US" sz="1400" b="0" u="none" strike="noStrike" kern="1200" cap="none" spc="-81" normalizeH="0" baseline="0" noProof="0" dirty="0">
                          <a:ln>
                            <a:noFill/>
                          </a:ln>
                          <a:solidFill>
                            <a:schemeClr val="tx1"/>
                          </a:solidFill>
                          <a:effectLst/>
                          <a:uLnTx/>
                          <a:uFillTx/>
                        </a:rPr>
                        <a:t>増加額</a:t>
                      </a:r>
                      <a:r>
                        <a:rPr kumimoji="0" lang="ja-JP" altLang="en-US" sz="1400" b="0" u="none" strike="noStrike" kern="1200" cap="none" spc="-81" normalizeH="0" baseline="0" noProof="0" dirty="0">
                          <a:ln>
                            <a:noFill/>
                          </a:ln>
                          <a:solidFill>
                            <a:prstClr val="black"/>
                          </a:solidFill>
                          <a:effectLst/>
                          <a:uLnTx/>
                          <a:uFillTx/>
                        </a:rPr>
                        <a:t>は目標年度の付加価値額とし、</a:t>
                      </a:r>
                      <a:r>
                        <a:rPr kumimoji="0" lang="ja-JP" altLang="en-US" sz="1400" b="0" u="none" strike="noStrike" kern="1200" cap="none" spc="-81" normalizeH="0" baseline="0" noProof="0" dirty="0">
                          <a:ln>
                            <a:noFill/>
                          </a:ln>
                          <a:solidFill>
                            <a:srgbClr val="FF0000"/>
                          </a:solidFill>
                          <a:effectLst/>
                          <a:uLnTx/>
                          <a:uFillTx/>
                        </a:rPr>
                        <a:t>マイナスの額から</a:t>
                      </a:r>
                      <a:r>
                        <a:rPr lang="ja-JP" altLang="en-US" sz="1400" spc="-81" dirty="0">
                          <a:solidFill>
                            <a:srgbClr val="FF0000"/>
                          </a:solidFill>
                        </a:rPr>
                        <a:t>０</a:t>
                      </a:r>
                      <a:r>
                        <a:rPr kumimoji="0" lang="ja-JP" altLang="en-US" sz="1400" b="0" u="none" strike="noStrike" kern="1200" cap="none" spc="-81" normalizeH="0" baseline="0" noProof="0" dirty="0">
                          <a:ln>
                            <a:noFill/>
                          </a:ln>
                          <a:solidFill>
                            <a:srgbClr val="FF0000"/>
                          </a:solidFill>
                          <a:effectLst/>
                          <a:uLnTx/>
                          <a:uFillTx/>
                        </a:rPr>
                        <a:t>までの額は付加価値額の増加額に含めません。</a:t>
                      </a:r>
                      <a:endParaRPr kumimoji="0" lang="en-US" altLang="ja-JP" sz="1400" b="0" u="none" strike="noStrike" kern="1200" cap="none" spc="-81" normalizeH="0" baseline="0" noProof="0" dirty="0">
                        <a:ln>
                          <a:noFill/>
                        </a:ln>
                        <a:solidFill>
                          <a:srgbClr val="FF0000"/>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srgbClr val="FF0000"/>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lang="ja-JP" altLang="en-US" sz="1400" spc="-81" dirty="0">
                          <a:solidFill>
                            <a:prstClr val="black"/>
                          </a:solidFill>
                        </a:rPr>
                        <a:t>（例）</a:t>
                      </a:r>
                      <a:r>
                        <a:rPr kumimoji="0" lang="ja-JP" altLang="en-US" sz="1400" b="0" u="none" strike="noStrike" kern="1200" cap="none" spc="-81" normalizeH="0" baseline="0" noProof="0" dirty="0">
                          <a:ln>
                            <a:noFill/>
                          </a:ln>
                          <a:solidFill>
                            <a:prstClr val="black"/>
                          </a:solidFill>
                          <a:effectLst/>
                          <a:uLnTx/>
                          <a:uFillTx/>
                        </a:rPr>
                        <a:t>現状の付加価値額　　  ：－</a:t>
                      </a:r>
                      <a:r>
                        <a:rPr kumimoji="0" lang="en-US" altLang="ja-JP" sz="1400" b="0" u="none" strike="noStrike" kern="1200" cap="none" spc="-81" normalizeH="0" baseline="0" noProof="0" dirty="0">
                          <a:ln>
                            <a:noFill/>
                          </a:ln>
                          <a:solidFill>
                            <a:prstClr val="black"/>
                          </a:solidFill>
                          <a:effectLst/>
                          <a:uLnTx/>
                          <a:uFillTx/>
                        </a:rPr>
                        <a:t>50</a:t>
                      </a:r>
                      <a:r>
                        <a:rPr kumimoji="0" lang="ja-JP" altLang="en-US" sz="1400" b="0" u="none" strike="noStrike" kern="1200" cap="none" spc="-81" normalizeH="0" baseline="0" noProof="0" dirty="0">
                          <a:ln>
                            <a:noFill/>
                          </a:ln>
                          <a:solidFill>
                            <a:prstClr val="black"/>
                          </a:solidFill>
                          <a:effectLst/>
                          <a:uLnTx/>
                          <a:uFillTx/>
                        </a:rPr>
                        <a:t>万円</a:t>
                      </a: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lang="ja-JP" altLang="en-US" sz="1400" spc="-81" dirty="0">
                          <a:solidFill>
                            <a:prstClr val="black"/>
                          </a:solidFill>
                        </a:rPr>
                        <a:t>　　　</a:t>
                      </a:r>
                      <a:r>
                        <a:rPr kumimoji="0" lang="ja-JP" altLang="en-US" sz="1400" b="0" u="none" strike="noStrike" kern="1200" cap="none" spc="-81" normalizeH="0" baseline="0" noProof="0" dirty="0">
                          <a:ln>
                            <a:noFill/>
                          </a:ln>
                          <a:solidFill>
                            <a:prstClr val="black"/>
                          </a:solidFill>
                          <a:effectLst/>
                          <a:uLnTx/>
                          <a:uFillTx/>
                        </a:rPr>
                        <a:t>目標年度の付加価値額  ：  </a:t>
                      </a:r>
                      <a:r>
                        <a:rPr kumimoji="0" lang="en-US" altLang="ja-JP" sz="1400" b="0" u="none" strike="noStrike" kern="1200" cap="none" spc="-81" normalizeH="0" baseline="0" noProof="0" dirty="0">
                          <a:ln>
                            <a:noFill/>
                          </a:ln>
                          <a:solidFill>
                            <a:prstClr val="black"/>
                          </a:solidFill>
                          <a:effectLst/>
                          <a:uLnTx/>
                          <a:uFillTx/>
                        </a:rPr>
                        <a:t>100</a:t>
                      </a:r>
                      <a:r>
                        <a:rPr kumimoji="0" lang="ja-JP" altLang="en-US" sz="1400" b="0" u="none" strike="noStrike" kern="1200" cap="none" spc="-81" normalizeH="0" baseline="0" noProof="0" dirty="0">
                          <a:ln>
                            <a:noFill/>
                          </a:ln>
                          <a:solidFill>
                            <a:prstClr val="black"/>
                          </a:solidFill>
                          <a:effectLst/>
                          <a:uLnTx/>
                          <a:uFillTx/>
                        </a:rPr>
                        <a:t>万円　　の場合</a:t>
                      </a: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lang="ja-JP" altLang="en-US" sz="1400" spc="-81" dirty="0">
                          <a:solidFill>
                            <a:prstClr val="black"/>
                          </a:solidFill>
                        </a:rPr>
                        <a:t>　　　→</a:t>
                      </a:r>
                      <a:r>
                        <a:rPr kumimoji="0" lang="ja-JP" altLang="en-US" sz="1400" b="0" u="none" strike="noStrike" kern="1200" cap="none" spc="-81" normalizeH="0" baseline="0" noProof="0" dirty="0">
                          <a:ln>
                            <a:noFill/>
                          </a:ln>
                          <a:solidFill>
                            <a:prstClr val="black"/>
                          </a:solidFill>
                          <a:effectLst/>
                          <a:uLnTx/>
                          <a:uFillTx/>
                        </a:rPr>
                        <a:t>付加価値額の拡大額は</a:t>
                      </a:r>
                      <a:r>
                        <a:rPr kumimoji="0" lang="en-US" altLang="ja-JP" sz="1400" b="0" u="none" strike="noStrike" kern="1200" cap="none" spc="-81" normalizeH="0" baseline="0" noProof="0" dirty="0">
                          <a:ln>
                            <a:noFill/>
                          </a:ln>
                          <a:solidFill>
                            <a:prstClr val="black"/>
                          </a:solidFill>
                          <a:effectLst/>
                          <a:uLnTx/>
                          <a:uFillTx/>
                        </a:rPr>
                        <a:t>100</a:t>
                      </a:r>
                      <a:r>
                        <a:rPr kumimoji="0" lang="ja-JP" altLang="en-US" sz="1400" b="0" u="none" strike="noStrike" kern="1200" cap="none" spc="-81" normalizeH="0" baseline="0" noProof="0" dirty="0">
                          <a:ln>
                            <a:noFill/>
                          </a:ln>
                          <a:solidFill>
                            <a:prstClr val="black"/>
                          </a:solidFill>
                          <a:effectLst/>
                          <a:uLnTx/>
                          <a:uFillTx/>
                        </a:rPr>
                        <a:t>万円として算出。</a:t>
                      </a:r>
                    </a:p>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prstClr val="black"/>
                          </a:solidFill>
                          <a:effectLst/>
                          <a:uLnTx/>
                          <a:uFillTx/>
                        </a:rPr>
                        <a:t>　　</a:t>
                      </a: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FF0000"/>
                          </a:solidFill>
                          <a:effectLst/>
                          <a:uLnTx/>
                          <a:uFillTx/>
                        </a:rPr>
                        <a:t>・目標年度の付加価値額がマイナス又は</a:t>
                      </a:r>
                      <a:r>
                        <a:rPr lang="ja-JP" altLang="en-US" sz="1400" spc="-81" dirty="0">
                          <a:solidFill>
                            <a:srgbClr val="FF0000"/>
                          </a:solidFill>
                        </a:rPr>
                        <a:t>０</a:t>
                      </a:r>
                      <a:r>
                        <a:rPr kumimoji="0" lang="ja-JP" altLang="en-US" sz="1400" b="0" u="none" strike="noStrike" kern="1200" cap="none" spc="-81" normalizeH="0" baseline="0" noProof="0" dirty="0">
                          <a:ln>
                            <a:noFill/>
                          </a:ln>
                          <a:solidFill>
                            <a:srgbClr val="FF0000"/>
                          </a:solidFill>
                          <a:effectLst/>
                          <a:uLnTx/>
                          <a:uFillTx/>
                        </a:rPr>
                        <a:t>である</a:t>
                      </a:r>
                      <a:r>
                        <a:rPr kumimoji="0" lang="ja-JP" altLang="en-US" sz="1400" b="0" u="none" strike="noStrike" kern="1200" cap="none" spc="-81" normalizeH="0" baseline="0" noProof="0" dirty="0">
                          <a:ln>
                            <a:noFill/>
                          </a:ln>
                          <a:effectLst/>
                          <a:uLnTx/>
                          <a:uFillTx/>
                        </a:rPr>
                        <a:t>場合</a:t>
                      </a:r>
                      <a:r>
                        <a:rPr kumimoji="0" lang="ja-JP" altLang="en-US" sz="1400" b="0" u="none" strike="noStrike" kern="1200" cap="none" spc="-81" normalizeH="0" baseline="0" noProof="0" dirty="0">
                          <a:ln>
                            <a:noFill/>
                          </a:ln>
                          <a:solidFill>
                            <a:prstClr val="black"/>
                          </a:solidFill>
                          <a:effectLst/>
                          <a:uLnTx/>
                          <a:uFillTx/>
                        </a:rPr>
                        <a:t>は、</a:t>
                      </a:r>
                      <a:r>
                        <a:rPr kumimoji="0" lang="ja-JP" altLang="en-US" sz="1400" b="0" u="none" strike="noStrike" kern="1200" cap="none" spc="-81" normalizeH="0" baseline="0" noProof="0" dirty="0">
                          <a:ln>
                            <a:noFill/>
                          </a:ln>
                          <a:solidFill>
                            <a:srgbClr val="FF0000"/>
                          </a:solidFill>
                          <a:effectLst/>
                          <a:uLnTx/>
                          <a:uFillTx/>
                        </a:rPr>
                        <a:t>付加価値額の</a:t>
                      </a:r>
                      <a:r>
                        <a:rPr lang="ja-JP" altLang="en-US" sz="1400" b="0" spc="-81" dirty="0">
                          <a:solidFill>
                            <a:srgbClr val="FF0000"/>
                          </a:solidFill>
                        </a:rPr>
                        <a:t>増加</a:t>
                      </a:r>
                      <a:endParaRPr lang="en-US" altLang="ja-JP" sz="1400" b="0" spc="-81" dirty="0">
                        <a:solidFill>
                          <a:srgbClr val="FF0000"/>
                        </a:solidFill>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FF0000"/>
                          </a:solidFill>
                          <a:effectLst/>
                          <a:uLnTx/>
                          <a:uFillTx/>
                        </a:rPr>
                        <a:t>額のポイントの算出はできません。</a:t>
                      </a:r>
                      <a:endParaRPr kumimoji="0" lang="en-US" altLang="ja-JP" sz="1400" b="0" u="none" strike="noStrike" kern="1200" cap="none" spc="-81" normalizeH="0" baseline="0" noProof="0" dirty="0">
                        <a:ln>
                          <a:noFill/>
                        </a:ln>
                        <a:solidFill>
                          <a:srgbClr val="FF0000"/>
                        </a:solidFill>
                        <a:effectLst/>
                        <a:uLnTx/>
                        <a:uFillTx/>
                      </a:endParaRPr>
                    </a:p>
                    <a:p>
                      <a:pPr algn="l" fontAlgn="ctr"/>
                      <a:r>
                        <a:rPr lang="ja-JP" altLang="en-US" sz="1400" b="0" u="none" strike="noStrike" dirty="0">
                          <a:solidFill>
                            <a:srgbClr val="000000"/>
                          </a:solidFill>
                          <a:effectLst/>
                        </a:rPr>
                        <a:t>　</a:t>
                      </a:r>
                    </a:p>
                    <a:p>
                      <a:endParaRPr kumimoji="1" lang="ja-JP" altLang="en-US" sz="1400" dirty="0">
                        <a:latin typeface="+mn-ea"/>
                        <a:ea typeface="+mn-ea"/>
                      </a:endParaRPr>
                    </a:p>
                  </a:txBody>
                  <a:tcPr marL="72000" marR="72000" marT="36000" marB="36000"/>
                </a:tc>
                <a:extLst>
                  <a:ext uri="{0D108BD9-81ED-4DB2-BD59-A6C34878D82A}">
                    <a16:rowId xmlns:a16="http://schemas.microsoft.com/office/drawing/2014/main" val="2669199392"/>
                  </a:ext>
                </a:extLst>
              </a:tr>
              <a:tr h="710406">
                <a:tc vMerge="1">
                  <a:txBody>
                    <a:bodyPr/>
                    <a:lstStyle/>
                    <a:p>
                      <a:endParaRPr kumimoji="1" lang="ja-JP" altLang="en-US"/>
                    </a:p>
                  </a:txBody>
                  <a:tcPr/>
                </a:tc>
                <a:tc gridSpan="2">
                  <a:txBody>
                    <a:bodyPr/>
                    <a:lstStyle/>
                    <a:p>
                      <a:pPr algn="l" fontAlgn="ctr"/>
                      <a:r>
                        <a:rPr lang="ja-JP" altLang="en-US" sz="1400" b="0" u="none" strike="noStrike" dirty="0">
                          <a:solidFill>
                            <a:srgbClr val="000000"/>
                          </a:solidFill>
                          <a:effectLst/>
                        </a:rPr>
                        <a:t>　⑤の新規就農ポイントの加点を受ける者は（イ）、その他の者は（ア）の取組に該当している。</a:t>
                      </a:r>
                      <a:endParaRPr lang="ja-JP" altLang="en-US" sz="1400" b="0" i="0" u="none" strike="noStrike" dirty="0">
                        <a:solidFill>
                          <a:srgbClr val="000000"/>
                        </a:solidFill>
                        <a:effectLst/>
                        <a:latin typeface="+mn-ea"/>
                        <a:ea typeface="+mn-ea"/>
                      </a:endParaRPr>
                    </a:p>
                  </a:txBody>
                  <a:tcPr marL="72000" marR="36000" marT="36000" marB="36000" anchor="ctr"/>
                </a:tc>
                <a:tc hMerge="1">
                  <a:txBody>
                    <a:bodyPr/>
                    <a:lstStyle/>
                    <a:p>
                      <a:endParaRPr kumimoji="1" lang="ja-JP" altLang="en-US"/>
                    </a:p>
                  </a:txBody>
                  <a:tcP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454160962"/>
                  </a:ext>
                </a:extLst>
              </a:tr>
              <a:tr h="710406">
                <a:tc vMerge="1">
                  <a:txBody>
                    <a:bodyPr/>
                    <a:lstStyle/>
                    <a:p>
                      <a:endParaRPr kumimoji="1" lang="ja-JP" altLang="en-US"/>
                    </a:p>
                  </a:txBody>
                  <a:tcPr/>
                </a:tc>
                <a:tc gridSpan="2">
                  <a:txBody>
                    <a:bodyPr/>
                    <a:lstStyle/>
                    <a:p>
                      <a:pPr marL="360000" indent="-360000" algn="l" fontAlgn="ctr"/>
                      <a:r>
                        <a:rPr lang="ja-JP" altLang="en-US" sz="1400" b="0" u="none" strike="noStrike" dirty="0">
                          <a:solidFill>
                            <a:srgbClr val="000000"/>
                          </a:solidFill>
                          <a:effectLst/>
                        </a:rPr>
                        <a:t>（ア）目標年度における付加価値額の目標の直近年からの増加額が以下のいずれかとなっている。</a:t>
                      </a:r>
                      <a:endParaRPr lang="ja-JP" altLang="en-US" sz="1400" b="0" i="0" u="none" strike="noStrike" dirty="0">
                        <a:solidFill>
                          <a:srgbClr val="000000"/>
                        </a:solidFill>
                        <a:effectLst/>
                        <a:latin typeface="+mn-ea"/>
                        <a:ea typeface="+mn-ea"/>
                      </a:endParaRPr>
                    </a:p>
                  </a:txBody>
                  <a:tcPr marL="72000" marR="36000" marT="36000" marB="36000" anchor="ctr"/>
                </a:tc>
                <a:tc hMerge="1">
                  <a:txBody>
                    <a:bodyPr/>
                    <a:lstStyle/>
                    <a:p>
                      <a:endParaRPr kumimoji="1" lang="ja-JP" altLang="en-US"/>
                    </a:p>
                  </a:txBody>
                  <a:tcP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283030208"/>
                  </a:ext>
                </a:extLst>
              </a:tr>
              <a:tr h="357433">
                <a:tc vMerge="1">
                  <a:txBody>
                    <a:bodyPr/>
                    <a:lstStyle/>
                    <a:p>
                      <a:endParaRPr kumimoji="1" lang="ja-JP" altLang="en-US"/>
                    </a:p>
                  </a:txBody>
                  <a:tcP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ａ</a:t>
                      </a:r>
                      <a:r>
                        <a:rPr lang="en-US" sz="1400" b="0" u="none" strike="noStrike" dirty="0">
                          <a:solidFill>
                            <a:srgbClr val="000000"/>
                          </a:solidFill>
                          <a:effectLst/>
                        </a:rPr>
                        <a:t>　</a:t>
                      </a:r>
                      <a:r>
                        <a:rPr lang="en-US" altLang="ja-JP" sz="1400" b="0" u="none" strike="noStrike" dirty="0">
                          <a:solidFill>
                            <a:srgbClr val="000000"/>
                          </a:solidFill>
                          <a:effectLst/>
                        </a:rPr>
                        <a:t>100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１点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986291553"/>
                  </a:ext>
                </a:extLst>
              </a:tr>
              <a:tr h="35743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ｂ</a:t>
                      </a:r>
                      <a:r>
                        <a:rPr lang="en-US" sz="1400" b="0" u="none" strike="noStrike" dirty="0">
                          <a:solidFill>
                            <a:srgbClr val="000000"/>
                          </a:solidFill>
                          <a:effectLst/>
                        </a:rPr>
                        <a:t>　</a:t>
                      </a:r>
                      <a:r>
                        <a:rPr lang="en-US" altLang="ja-JP" sz="1400" b="0" u="none" strike="noStrike" dirty="0">
                          <a:solidFill>
                            <a:srgbClr val="000000"/>
                          </a:solidFill>
                          <a:effectLst/>
                        </a:rPr>
                        <a:t>200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２点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795364899"/>
                  </a:ext>
                </a:extLst>
              </a:tr>
              <a:tr h="35743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ｃ</a:t>
                      </a:r>
                      <a:r>
                        <a:rPr lang="en-US" sz="1400" b="0" u="none" strike="noStrike" dirty="0">
                          <a:solidFill>
                            <a:srgbClr val="000000"/>
                          </a:solidFill>
                          <a:effectLst/>
                        </a:rPr>
                        <a:t>　</a:t>
                      </a:r>
                      <a:r>
                        <a:rPr lang="en-US" altLang="ja-JP" sz="1400" b="0" u="none" strike="noStrike" dirty="0">
                          <a:solidFill>
                            <a:srgbClr val="000000"/>
                          </a:solidFill>
                          <a:effectLst/>
                        </a:rPr>
                        <a:t>300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３点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4958864"/>
                  </a:ext>
                </a:extLst>
              </a:tr>
              <a:tr h="35743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ｄ</a:t>
                      </a:r>
                      <a:r>
                        <a:rPr lang="en-US" sz="1400" b="0" u="none" strike="noStrike" dirty="0">
                          <a:solidFill>
                            <a:srgbClr val="000000"/>
                          </a:solidFill>
                          <a:effectLst/>
                        </a:rPr>
                        <a:t>　</a:t>
                      </a:r>
                      <a:r>
                        <a:rPr lang="en-US" altLang="ja-JP" sz="1400" b="0" u="none" strike="noStrike" dirty="0">
                          <a:solidFill>
                            <a:srgbClr val="000000"/>
                          </a:solidFill>
                          <a:effectLst/>
                        </a:rPr>
                        <a:t>400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４点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64390569"/>
                  </a:ext>
                </a:extLst>
              </a:tr>
              <a:tr h="35743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ｅ</a:t>
                      </a:r>
                      <a:r>
                        <a:rPr lang="en-US" sz="1400" b="0" u="none" strike="noStrike" dirty="0">
                          <a:solidFill>
                            <a:srgbClr val="000000"/>
                          </a:solidFill>
                          <a:effectLst/>
                        </a:rPr>
                        <a:t>　</a:t>
                      </a:r>
                      <a:r>
                        <a:rPr lang="en-US" altLang="ja-JP" sz="1400" b="0" u="none" strike="noStrike" dirty="0">
                          <a:solidFill>
                            <a:srgbClr val="000000"/>
                          </a:solidFill>
                          <a:effectLst/>
                        </a:rPr>
                        <a:t>500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５点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127073152"/>
                  </a:ext>
                </a:extLst>
              </a:tr>
              <a:tr h="497548">
                <a:tc vMerge="1">
                  <a:txBody>
                    <a:bodyPr/>
                    <a:lstStyle/>
                    <a:p>
                      <a:endParaRPr kumimoji="1" lang="ja-JP" altLang="en-US" sz="1400" dirty="0">
                        <a:latin typeface="+mn-ea"/>
                        <a:ea typeface="+mn-ea"/>
                      </a:endParaRPr>
                    </a:p>
                  </a:txBody>
                  <a:tcPr marL="72000" marR="72000" marT="36000" marB="36000" anchor="ctr"/>
                </a:tc>
                <a:tc gridSpan="2">
                  <a:txBody>
                    <a:bodyPr/>
                    <a:lstStyle/>
                    <a:p>
                      <a:pPr marL="360000" indent="-360000" algn="l" defTabSz="742950" rtl="0" eaLnBrk="1" fontAlgn="ctr" latinLnBrk="0" hangingPunct="1"/>
                      <a:r>
                        <a:rPr kumimoji="1" lang="ja-JP" altLang="en-US" sz="1400" b="0" u="none" strike="noStrike" kern="1200" dirty="0">
                          <a:solidFill>
                            <a:srgbClr val="000000"/>
                          </a:solidFill>
                          <a:effectLst/>
                        </a:rPr>
                        <a:t>（イ）目標年度における付加価値額の目標が以下のいずれかとなっている。</a:t>
                      </a:r>
                      <a:endParaRPr kumimoji="1" lang="ja-JP" altLang="en-US" sz="1400" b="0" i="0" u="none" strike="noStrike" kern="1200" dirty="0">
                        <a:solidFill>
                          <a:srgbClr val="000000"/>
                        </a:solidFill>
                        <a:effectLst/>
                        <a:latin typeface="+mn-ea"/>
                        <a:ea typeface="+mn-ea"/>
                        <a:cs typeface="+mn-cs"/>
                      </a:endParaRPr>
                    </a:p>
                  </a:txBody>
                  <a:tcPr marL="72000" marR="36000" marT="36000" marB="36000" anchor="ctr"/>
                </a:tc>
                <a:tc hMerge="1">
                  <a:txBody>
                    <a:bodyPr/>
                    <a:lstStyle/>
                    <a:p>
                      <a:endParaRPr kumimoji="1" lang="ja-JP" altLang="en-US"/>
                    </a:p>
                  </a:txBody>
                  <a:tcPr/>
                </a:tc>
                <a:tc rowSpan="6">
                  <a:txBody>
                    <a:bodyPr/>
                    <a:lstStyle/>
                    <a:p>
                      <a:pPr marL="162516" indent="-162516" algn="l" hangingPunct="0">
                        <a:defRPr/>
                      </a:pPr>
                      <a:r>
                        <a:rPr lang="ja-JP" altLang="en-US" sz="1400" dirty="0">
                          <a:solidFill>
                            <a:srgbClr val="000000"/>
                          </a:solidFill>
                        </a:rPr>
                        <a:t>・</a:t>
                      </a:r>
                      <a:r>
                        <a:rPr kumimoji="0" lang="ja-JP" altLang="en-US" sz="1400" b="0" u="none" strike="noStrike" kern="1200" cap="none" spc="0" normalizeH="0" baseline="0" noProof="0" dirty="0">
                          <a:ln>
                            <a:noFill/>
                          </a:ln>
                          <a:solidFill>
                            <a:srgbClr val="000000"/>
                          </a:solidFill>
                          <a:effectLst/>
                          <a:uLnTx/>
                          <a:uFillTx/>
                        </a:rPr>
                        <a:t>「</a:t>
                      </a:r>
                      <a:r>
                        <a:rPr kumimoji="0" lang="ja-JP" altLang="ja-JP" sz="1400" b="0" u="none" strike="noStrike" kern="1200" cap="none" spc="0" normalizeH="0" baseline="0" noProof="0" dirty="0">
                          <a:ln>
                            <a:noFill/>
                          </a:ln>
                          <a:solidFill>
                            <a:srgbClr val="000000"/>
                          </a:solidFill>
                          <a:effectLst/>
                          <a:uLnTx/>
                          <a:uFillTx/>
                        </a:rPr>
                        <a:t>就農後経過年数</a:t>
                      </a:r>
                      <a:r>
                        <a:rPr kumimoji="0" lang="ja-JP" altLang="en-US" sz="1400" b="0" u="none" strike="noStrike" kern="1200" cap="none" spc="0" normalizeH="0" baseline="0" noProof="0" dirty="0">
                          <a:ln>
                            <a:noFill/>
                          </a:ln>
                          <a:solidFill>
                            <a:srgbClr val="000000"/>
                          </a:solidFill>
                          <a:effectLst/>
                          <a:uLnTx/>
                          <a:uFillTx/>
                        </a:rPr>
                        <a:t>」</a:t>
                      </a:r>
                      <a:r>
                        <a:rPr kumimoji="0" lang="ja-JP" altLang="ja-JP" sz="1400" b="0" u="none" strike="noStrike" kern="1200" cap="none" spc="0" normalizeH="0" baseline="0" noProof="0" dirty="0">
                          <a:ln>
                            <a:noFill/>
                          </a:ln>
                          <a:solidFill>
                            <a:srgbClr val="000000"/>
                          </a:solidFill>
                          <a:effectLst/>
                          <a:uLnTx/>
                          <a:uFillTx/>
                        </a:rPr>
                        <a:t>は、就農した日から起算して、目標年度の末日ま</a:t>
                      </a:r>
                      <a:endParaRPr kumimoji="0" lang="en-US" altLang="ja-JP" sz="1400" b="0" u="none" strike="noStrike" kern="1200" cap="none" spc="0" normalizeH="0" baseline="0" noProof="0" dirty="0">
                        <a:ln>
                          <a:noFill/>
                        </a:ln>
                        <a:solidFill>
                          <a:srgbClr val="000000"/>
                        </a:solidFill>
                        <a:effectLst/>
                        <a:uLnTx/>
                        <a:uFillTx/>
                      </a:endParaRPr>
                    </a:p>
                    <a:p>
                      <a:pPr marL="162516" indent="-162516" algn="l" hangingPunct="0">
                        <a:defRPr/>
                      </a:pPr>
                      <a:r>
                        <a:rPr kumimoji="0" lang="ja-JP" altLang="ja-JP" sz="1400" b="0" u="none" strike="noStrike" kern="1200" cap="none" spc="0" normalizeH="0" baseline="0" noProof="0" dirty="0">
                          <a:ln>
                            <a:noFill/>
                          </a:ln>
                          <a:solidFill>
                            <a:srgbClr val="000000"/>
                          </a:solidFill>
                          <a:effectLst/>
                          <a:uLnTx/>
                          <a:uFillTx/>
                        </a:rPr>
                        <a:t>で</a:t>
                      </a:r>
                      <a:r>
                        <a:rPr kumimoji="0" lang="ja-JP" altLang="en-US" sz="1400" b="0" u="none" strike="noStrike" kern="1200" cap="none" spc="0" normalizeH="0" baseline="0" noProof="0" dirty="0">
                          <a:ln>
                            <a:noFill/>
                          </a:ln>
                          <a:solidFill>
                            <a:srgbClr val="000000"/>
                          </a:solidFill>
                          <a:effectLst/>
                          <a:uLnTx/>
                          <a:uFillTx/>
                        </a:rPr>
                        <a:t>に</a:t>
                      </a:r>
                      <a:r>
                        <a:rPr kumimoji="0" lang="ja-JP" altLang="ja-JP" sz="1400" b="0" u="none" strike="noStrike" kern="1200" cap="none" spc="0" normalizeH="0" baseline="0" noProof="0" dirty="0">
                          <a:ln>
                            <a:noFill/>
                          </a:ln>
                          <a:solidFill>
                            <a:srgbClr val="000000"/>
                          </a:solidFill>
                          <a:effectLst/>
                          <a:uLnTx/>
                          <a:uFillTx/>
                        </a:rPr>
                        <a:t>経過する年数（経過中の年を含む。）</a:t>
                      </a:r>
                      <a:r>
                        <a:rPr kumimoji="0" lang="ja-JP" altLang="en-US" sz="1400" b="0" u="none" strike="noStrike" kern="1200" cap="none" spc="0" normalizeH="0" baseline="0" noProof="0" dirty="0">
                          <a:ln>
                            <a:noFill/>
                          </a:ln>
                          <a:solidFill>
                            <a:srgbClr val="000000"/>
                          </a:solidFill>
                          <a:effectLst/>
                          <a:uLnTx/>
                          <a:uFillTx/>
                        </a:rPr>
                        <a:t>です</a:t>
                      </a:r>
                      <a:r>
                        <a:rPr kumimoji="0" lang="ja-JP" altLang="ja-JP" sz="1400" b="0" u="none" strike="noStrike" kern="1200" cap="none" spc="0" normalizeH="0" baseline="0" noProof="0" dirty="0">
                          <a:ln>
                            <a:noFill/>
                          </a:ln>
                          <a:solidFill>
                            <a:srgbClr val="000000"/>
                          </a:solidFill>
                          <a:effectLst/>
                          <a:uLnTx/>
                          <a:uFillTx/>
                        </a:rPr>
                        <a:t>。</a:t>
                      </a:r>
                      <a:endParaRPr kumimoji="0" lang="en-US" altLang="ja-JP" sz="1400" b="0" u="none" strike="noStrike" kern="1200" cap="none" spc="0" normalizeH="0" baseline="0" noProof="0" dirty="0">
                        <a:ln>
                          <a:noFill/>
                        </a:ln>
                        <a:solidFill>
                          <a:srgbClr val="000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C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endParaRPr kumimoji="0" lang="ja-JP" altLang="en-US" sz="14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決算書、税務申告書、従業員等名簿、認定就農計画書 等</a:t>
                      </a:r>
                      <a:endParaRPr kumimoji="0" lang="ja-JP" altLang="en-US" sz="1400" b="1" u="none" strike="noStrike" kern="1200" cap="none" spc="0" normalizeH="0" baseline="0" noProof="0" dirty="0">
                        <a:ln>
                          <a:noFill/>
                        </a:ln>
                        <a:solidFill>
                          <a:srgbClr val="FFC000"/>
                        </a:solidFill>
                        <a:effectLst/>
                        <a:uLnTx/>
                        <a:uFillTx/>
                      </a:endParaRPr>
                    </a:p>
                    <a:p>
                      <a:endParaRPr kumimoji="1" lang="ja-JP" altLang="en-US" sz="1400" dirty="0">
                        <a:latin typeface="+mn-ea"/>
                        <a:ea typeface="+mn-ea"/>
                      </a:endParaRPr>
                    </a:p>
                  </a:txBody>
                  <a:tcPr marL="72000" marR="72000" marT="36000" marB="36000"/>
                </a:tc>
                <a:extLst>
                  <a:ext uri="{0D108BD9-81ED-4DB2-BD59-A6C34878D82A}">
                    <a16:rowId xmlns:a16="http://schemas.microsoft.com/office/drawing/2014/main" val="3177951954"/>
                  </a:ext>
                </a:extLst>
              </a:tr>
              <a:tr h="497548">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ａ　基準額</a:t>
                      </a:r>
                      <a:r>
                        <a:rPr lang="en-US" altLang="ja-JP" sz="1400" b="0" u="none" strike="noStrike" dirty="0">
                          <a:solidFill>
                            <a:srgbClr val="000000"/>
                          </a:solidFill>
                          <a:effectLst/>
                        </a:rPr>
                        <a:t>(</a:t>
                      </a:r>
                      <a:r>
                        <a:rPr lang="ja-JP" altLang="en-US" sz="1400" b="0" u="none" strike="noStrike" dirty="0">
                          <a:solidFill>
                            <a:srgbClr val="000000"/>
                          </a:solidFill>
                          <a:effectLst/>
                        </a:rPr>
                        <a:t>目標年度における就農後</a:t>
                      </a:r>
                      <a:endParaRPr lang="en-US" altLang="ja-JP" sz="1400" b="0" u="none" strike="noStrike" dirty="0">
                        <a:solidFill>
                          <a:srgbClr val="000000"/>
                        </a:solidFill>
                        <a:effectLst/>
                      </a:endParaRPr>
                    </a:p>
                    <a:p>
                      <a:pPr algn="l" fontAlgn="ctr"/>
                      <a:r>
                        <a:rPr lang="ja-JP" altLang="en-US" sz="1400" b="0" u="none" strike="noStrike" dirty="0">
                          <a:solidFill>
                            <a:srgbClr val="000000"/>
                          </a:solidFill>
                          <a:effectLst/>
                        </a:rPr>
                        <a:t>　　　経過年数</a:t>
                      </a:r>
                      <a:r>
                        <a:rPr lang="en-US" altLang="ja-JP" sz="1400" b="0" u="none" strike="noStrike" dirty="0">
                          <a:solidFill>
                            <a:srgbClr val="000000"/>
                          </a:solidFill>
                          <a:effectLst/>
                        </a:rPr>
                        <a:t>×50</a:t>
                      </a:r>
                      <a:r>
                        <a:rPr lang="ja-JP" altLang="en-US" sz="1400" b="0" u="none" strike="noStrike" dirty="0">
                          <a:solidFill>
                            <a:srgbClr val="000000"/>
                          </a:solidFill>
                          <a:effectLst/>
                        </a:rPr>
                        <a:t>万円</a:t>
                      </a:r>
                      <a:r>
                        <a:rPr lang="en-US" altLang="ja-JP" sz="1400" b="0" u="none" strike="noStrike" dirty="0">
                          <a:solidFill>
                            <a:srgbClr val="000000"/>
                          </a:solidFill>
                          <a:effectLst/>
                        </a:rPr>
                        <a:t>)</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１点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715994530"/>
                  </a:ext>
                </a:extLst>
              </a:tr>
              <a:tr h="46618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ｂ　基準額の</a:t>
                      </a:r>
                      <a:r>
                        <a:rPr lang="en-US" altLang="ja-JP" sz="1400" b="0" u="none" strike="noStrike" dirty="0">
                          <a:solidFill>
                            <a:srgbClr val="000000"/>
                          </a:solidFill>
                          <a:effectLst/>
                        </a:rPr>
                        <a:t>10</a:t>
                      </a:r>
                      <a:r>
                        <a:rPr lang="ja-JP" altLang="en-US" sz="1400" b="0" u="none" strike="noStrike" dirty="0">
                          <a:solidFill>
                            <a:srgbClr val="000000"/>
                          </a:solidFill>
                          <a:effectLst/>
                        </a:rPr>
                        <a:t>％増し以上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２点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6848074"/>
                  </a:ext>
                </a:extLst>
              </a:tr>
              <a:tr h="46618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ｃ　基準額の</a:t>
                      </a:r>
                      <a:r>
                        <a:rPr lang="en-US" altLang="ja-JP" sz="1400" b="0" u="none" strike="noStrike" dirty="0">
                          <a:solidFill>
                            <a:srgbClr val="000000"/>
                          </a:solidFill>
                          <a:effectLst/>
                        </a:rPr>
                        <a:t>20</a:t>
                      </a:r>
                      <a:r>
                        <a:rPr lang="ja-JP" altLang="en-US" sz="1400" b="0" u="none" strike="noStrike" dirty="0">
                          <a:solidFill>
                            <a:srgbClr val="000000"/>
                          </a:solidFill>
                          <a:effectLst/>
                        </a:rPr>
                        <a:t>％増し以上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３点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1840877315"/>
                  </a:ext>
                </a:extLst>
              </a:tr>
              <a:tr h="46618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ｄ　基準額の</a:t>
                      </a:r>
                      <a:r>
                        <a:rPr lang="en-US" altLang="ja-JP" sz="1400" b="0" u="none" strike="noStrike" dirty="0">
                          <a:solidFill>
                            <a:srgbClr val="000000"/>
                          </a:solidFill>
                          <a:effectLst/>
                        </a:rPr>
                        <a:t>30</a:t>
                      </a:r>
                      <a:r>
                        <a:rPr lang="ja-JP" altLang="en-US" sz="1400" b="0" u="none" strike="noStrike" dirty="0">
                          <a:solidFill>
                            <a:srgbClr val="000000"/>
                          </a:solidFill>
                          <a:effectLst/>
                        </a:rPr>
                        <a:t>％増し以上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４点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594780278"/>
                  </a:ext>
                </a:extLst>
              </a:tr>
              <a:tr h="466183">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ｅ　基準額の</a:t>
                      </a:r>
                      <a:r>
                        <a:rPr lang="en-US" altLang="ja-JP" sz="1400" b="0" u="none" strike="noStrike" dirty="0">
                          <a:solidFill>
                            <a:srgbClr val="000000"/>
                          </a:solidFill>
                          <a:effectLst/>
                        </a:rPr>
                        <a:t>40</a:t>
                      </a:r>
                      <a:r>
                        <a:rPr lang="ja-JP" altLang="en-US" sz="1400" b="0" u="none" strike="noStrike" dirty="0">
                          <a:solidFill>
                            <a:srgbClr val="000000"/>
                          </a:solidFill>
                          <a:effectLst/>
                        </a:rPr>
                        <a:t>％増し以上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５点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871800690"/>
                  </a:ext>
                </a:extLst>
              </a:tr>
            </a:tbl>
          </a:graphicData>
        </a:graphic>
      </p:graphicFrame>
      <p:sp>
        <p:nvSpPr>
          <p:cNvPr id="3" name="四角形: メモ 2">
            <a:extLst>
              <a:ext uri="{FF2B5EF4-FFF2-40B4-BE49-F238E27FC236}">
                <a16:creationId xmlns:a16="http://schemas.microsoft.com/office/drawing/2014/main" id="{78C00946-C646-3763-C9F8-7991F0BFE12A}"/>
              </a:ext>
            </a:extLst>
          </p:cNvPr>
          <p:cNvSpPr/>
          <p:nvPr/>
        </p:nvSpPr>
        <p:spPr>
          <a:xfrm>
            <a:off x="5529064" y="4653136"/>
            <a:ext cx="4176464" cy="1490089"/>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dirty="0">
                <a:solidFill>
                  <a:srgbClr val="FF0000"/>
                </a:solidFill>
                <a:latin typeface="+mn-ea"/>
              </a:rPr>
              <a:t>【</a:t>
            </a:r>
            <a:r>
              <a:rPr kumimoji="1" lang="ja-JP" altLang="en-US" sz="1400" b="0" i="0" u="none" strike="noStrike" kern="1200" cap="none" spc="0" normalizeH="0" baseline="0" noProof="0" dirty="0">
                <a:ln>
                  <a:noFill/>
                </a:ln>
                <a:solidFill>
                  <a:srgbClr val="FF0000"/>
                </a:solidFill>
                <a:effectLst/>
                <a:uLnTx/>
                <a:uFillTx/>
                <a:latin typeface="+mn-ea"/>
                <a:cs typeface="+mn-cs"/>
              </a:rPr>
              <a:t>ポイント算出の誤り事例</a:t>
            </a:r>
            <a:r>
              <a:rPr kumimoji="1" lang="en-US" altLang="ja-JP" sz="1400" b="0" i="0" u="none" strike="noStrike" kern="1200" cap="none" spc="0" normalizeH="0" baseline="0" noProof="0" dirty="0">
                <a:ln>
                  <a:noFill/>
                </a:ln>
                <a:solidFill>
                  <a:srgbClr val="FF0000"/>
                </a:solidFill>
                <a:effectLst/>
                <a:uLnTx/>
                <a:uFillTx/>
                <a:latin typeface="+mn-ea"/>
                <a:cs typeface="+mn-cs"/>
              </a:rPr>
              <a:t>】</a:t>
            </a:r>
            <a:endParaRPr kumimoji="1" lang="ja-JP" altLang="en-US" sz="1400" b="0" i="0" u="none" strike="noStrike" kern="1200" cap="none" spc="0" normalizeH="0" baseline="0" noProof="0" dirty="0">
              <a:ln>
                <a:noFill/>
              </a:ln>
              <a:solidFill>
                <a:srgbClr val="FF0000"/>
              </a:solidFill>
              <a:effectLst/>
              <a:uLnTx/>
              <a:uFillTx/>
              <a:latin typeface="+mn-ea"/>
              <a:cs typeface="+mn-cs"/>
            </a:endParaRPr>
          </a:p>
          <a:p>
            <a:pPr marL="0" marR="0" lvl="0" indent="0" algn="ctr" defTabSz="457200" rtl="0" eaLnBrk="1" fontAlgn="auto" latinLnBrk="0" hangingPunct="1">
              <a:lnSpc>
                <a:spcPts val="4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mn-ea"/>
              </a:rPr>
              <a:t>　</a:t>
            </a:r>
            <a:r>
              <a:rPr kumimoji="0" lang="ja-JP" altLang="en-US" sz="1400" b="0" i="0" u="none" strike="noStrike" kern="1200" cap="none" spc="0" normalizeH="0" baseline="0" noProof="0" dirty="0">
                <a:ln>
                  <a:noFill/>
                </a:ln>
                <a:solidFill>
                  <a:prstClr val="black"/>
                </a:solidFill>
                <a:effectLst/>
                <a:uLnTx/>
                <a:uFillTx/>
                <a:latin typeface="+mn-ea"/>
                <a:cs typeface="+mn-cs"/>
              </a:rPr>
              <a:t>就農後経過年数を実際より１年少なく間違えて</a:t>
            </a:r>
            <a:endParaRPr kumimoji="0" lang="en-US" altLang="ja-JP" sz="14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n-ea"/>
                <a:cs typeface="+mn-cs"/>
              </a:rPr>
              <a:t> 算定してしまった</a:t>
            </a:r>
            <a:endParaRPr lang="en-US" altLang="ja-JP" sz="1400" dirty="0">
              <a:solidFill>
                <a:prstClr val="black"/>
              </a:solidFill>
              <a:latin typeface="+mn-ea"/>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schemeClr val="tx1"/>
                </a:solidFill>
                <a:effectLst/>
                <a:uLnTx/>
                <a:uFillTx/>
                <a:latin typeface="+mn-ea"/>
                <a:cs typeface="+mn-cs"/>
              </a:rPr>
              <a:t>（例）新規就農年月日：令和３年５月１日</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schemeClr val="tx1"/>
                </a:solidFill>
                <a:effectLst/>
                <a:uLnTx/>
                <a:uFillTx/>
                <a:latin typeface="+mn-ea"/>
                <a:cs typeface="+mn-cs"/>
              </a:rPr>
              <a:t>　　　目標年度の末日：令和</a:t>
            </a:r>
            <a:r>
              <a:rPr kumimoji="0" lang="en-US" altLang="ja-JP" sz="1400" i="0" u="none" strike="noStrike" kern="1200" cap="none" spc="0" normalizeH="0" baseline="0" noProof="0" dirty="0">
                <a:ln>
                  <a:noFill/>
                </a:ln>
                <a:solidFill>
                  <a:schemeClr val="tx1"/>
                </a:solidFill>
                <a:effectLst/>
                <a:uLnTx/>
                <a:uFillTx/>
                <a:latin typeface="+mn-ea"/>
                <a:cs typeface="+mn-cs"/>
              </a:rPr>
              <a:t>10</a:t>
            </a:r>
            <a:r>
              <a:rPr kumimoji="0" lang="ja-JP" altLang="en-US" sz="1400" i="0" u="none" strike="noStrike" kern="1200" cap="none" spc="0" normalizeH="0" baseline="0" noProof="0" dirty="0">
                <a:ln>
                  <a:noFill/>
                </a:ln>
                <a:solidFill>
                  <a:schemeClr val="tx1"/>
                </a:solidFill>
                <a:effectLst/>
                <a:uLnTx/>
                <a:uFillTx/>
                <a:latin typeface="+mn-ea"/>
                <a:cs typeface="+mn-cs"/>
              </a:rPr>
              <a:t>年３月</a:t>
            </a:r>
            <a:r>
              <a:rPr kumimoji="0" lang="en-US" altLang="ja-JP" sz="1400" i="0" u="none" strike="noStrike" kern="1200" cap="none" spc="0" normalizeH="0" baseline="0" noProof="0" dirty="0">
                <a:ln>
                  <a:noFill/>
                </a:ln>
                <a:solidFill>
                  <a:schemeClr val="tx1"/>
                </a:solidFill>
                <a:effectLst/>
                <a:uLnTx/>
                <a:uFillTx/>
                <a:latin typeface="+mn-ea"/>
                <a:cs typeface="+mn-cs"/>
              </a:rPr>
              <a:t>31</a:t>
            </a:r>
            <a:r>
              <a:rPr kumimoji="0" lang="ja-JP" altLang="en-US" sz="1400" i="0" u="none" strike="noStrike" kern="1200" cap="none" spc="0" normalizeH="0" baseline="0" noProof="0" dirty="0">
                <a:ln>
                  <a:noFill/>
                </a:ln>
                <a:solidFill>
                  <a:schemeClr val="tx1"/>
                </a:solidFill>
                <a:effectLst/>
                <a:uLnTx/>
                <a:uFillTx/>
                <a:latin typeface="+mn-ea"/>
                <a:cs typeface="+mn-cs"/>
              </a:rPr>
              <a:t>日</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schemeClr val="tx1"/>
                </a:solidFill>
                <a:effectLst/>
                <a:uLnTx/>
                <a:uFillTx/>
                <a:latin typeface="+mn-ea"/>
                <a:cs typeface="+mn-cs"/>
              </a:rPr>
              <a:t>　　　→年数は、経過中の年を含めて７年。</a:t>
            </a:r>
          </a:p>
        </p:txBody>
      </p:sp>
      <p:sp>
        <p:nvSpPr>
          <p:cNvPr id="6" name="スライド番号プレースホルダー 5">
            <a:extLst>
              <a:ext uri="{FF2B5EF4-FFF2-40B4-BE49-F238E27FC236}">
                <a16:creationId xmlns:a16="http://schemas.microsoft.com/office/drawing/2014/main" id="{D5B8A569-1D91-3D5F-B477-EE707AE77607}"/>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14</a:t>
            </a:fld>
            <a:endParaRPr kumimoji="1" lang="ja-JP" altLang="en-US" dirty="0">
              <a:solidFill>
                <a:schemeClr val="tx1"/>
              </a:solidFill>
            </a:endParaRPr>
          </a:p>
        </p:txBody>
      </p:sp>
    </p:spTree>
    <p:extLst>
      <p:ext uri="{BB962C8B-B14F-4D97-AF65-F5344CB8AC3E}">
        <p14:creationId xmlns:p14="http://schemas.microsoft.com/office/powerpoint/2010/main" val="3018612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8EBBF6C2-C136-48F6-8EB9-586BF8C3CAFA}"/>
              </a:ext>
            </a:extLst>
          </p:cNvPr>
          <p:cNvSpPr/>
          <p:nvPr/>
        </p:nvSpPr>
        <p:spPr>
          <a:xfrm>
            <a:off x="4690197" y="5013176"/>
            <a:ext cx="5231355" cy="461665"/>
          </a:xfrm>
          <a:prstGeom prst="rect">
            <a:avLst/>
          </a:prstGeom>
        </p:spPr>
        <p:txBody>
          <a:bodyPr wrap="square" lIns="3600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aphicFrame>
        <p:nvGraphicFramePr>
          <p:cNvPr id="4" name="表 4">
            <a:extLst>
              <a:ext uri="{FF2B5EF4-FFF2-40B4-BE49-F238E27FC236}">
                <a16:creationId xmlns:a16="http://schemas.microsoft.com/office/drawing/2014/main" id="{D47A74C7-09E7-A334-D453-FC2B64266F78}"/>
              </a:ext>
            </a:extLst>
          </p:cNvPr>
          <p:cNvGraphicFramePr>
            <a:graphicFrameLocks noGrp="1"/>
          </p:cNvGraphicFramePr>
          <p:nvPr>
            <p:extLst>
              <p:ext uri="{D42A27DB-BD31-4B8C-83A1-F6EECF244321}">
                <p14:modId xmlns:p14="http://schemas.microsoft.com/office/powerpoint/2010/main" val="2958966609"/>
              </p:ext>
            </p:extLst>
          </p:nvPr>
        </p:nvGraphicFramePr>
        <p:xfrm>
          <a:off x="3000" y="-36000"/>
          <a:ext cx="9900000" cy="6533476"/>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40000">
                  <a:extLst>
                    <a:ext uri="{9D8B030D-6E8A-4147-A177-3AD203B41FA5}">
                      <a16:colId xmlns:a16="http://schemas.microsoft.com/office/drawing/2014/main" val="1278980058"/>
                    </a:ext>
                  </a:extLst>
                </a:gridCol>
                <a:gridCol w="4752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484456">
                <a:tc>
                  <a:txBody>
                    <a:bodyPr/>
                    <a:lstStyle/>
                    <a:p>
                      <a:pPr algn="ctr"/>
                      <a:r>
                        <a:rPr kumimoji="1" lang="ja-JP" altLang="en-US" sz="1300" b="1" dirty="0">
                          <a:solidFill>
                            <a:schemeClr val="bg1"/>
                          </a:solidFill>
                        </a:rPr>
                        <a:t>項目</a:t>
                      </a:r>
                      <a:endParaRPr kumimoji="1" lang="ja-JP" altLang="en-US" sz="1300" b="1" dirty="0">
                        <a:solidFill>
                          <a:schemeClr val="bg1"/>
                        </a:solidFill>
                        <a:latin typeface="+mn-ea"/>
                        <a:ea typeface="+mn-ea"/>
                      </a:endParaRPr>
                    </a:p>
                  </a:txBody>
                  <a:tcPr marL="72000" marR="72000" marT="72000" marB="36000" vert="eaVert" anchor="ctr" anchorCtr="1"/>
                </a:tc>
                <a:tc>
                  <a:txBody>
                    <a:bodyPr/>
                    <a:lstStyle/>
                    <a:p>
                      <a:pPr algn="ctr"/>
                      <a:r>
                        <a:rPr kumimoji="1" lang="ja-JP" altLang="en-US" sz="1300" dirty="0"/>
                        <a:t>現状の水準</a:t>
                      </a:r>
                      <a:endParaRPr kumimoji="1" lang="ja-JP" altLang="en-US" sz="1300" dirty="0">
                        <a:latin typeface="+mn-ea"/>
                        <a:ea typeface="+mn-ea"/>
                      </a:endParaRPr>
                    </a:p>
                  </a:txBody>
                  <a:tcPr marL="72000" marR="72000" marT="72000" marB="36000" anchor="ctr" anchorCtr="1"/>
                </a:tc>
                <a:tc>
                  <a:txBody>
                    <a:bodyPr/>
                    <a:lstStyle/>
                    <a:p>
                      <a:pPr algn="ctr"/>
                      <a:r>
                        <a:rPr kumimoji="1" lang="ja-JP" altLang="en-US" sz="1300" dirty="0"/>
                        <a:t>点数</a:t>
                      </a:r>
                      <a:endParaRPr kumimoji="1" lang="ja-JP" altLang="en-US" sz="1300" dirty="0">
                        <a:latin typeface="+mn-ea"/>
                        <a:ea typeface="+mn-ea"/>
                      </a:endParaRPr>
                    </a:p>
                  </a:txBody>
                  <a:tcPr marL="72000" marR="72000" marT="72000" marB="36000" anchor="ctr" anchorCtr="1"/>
                </a:tc>
                <a:tc>
                  <a:txBody>
                    <a:bodyPr/>
                    <a:lstStyle/>
                    <a:p>
                      <a:pPr algn="ctr"/>
                      <a:r>
                        <a:rPr lang="zh-TW" altLang="en-US" sz="1300" b="1" u="none" strike="noStrike" dirty="0">
                          <a:solidFill>
                            <a:srgbClr val="FFFFFF"/>
                          </a:solidFill>
                          <a:effectLst/>
                        </a:rPr>
                        <a:t>運　　　         　用</a:t>
                      </a:r>
                      <a:endParaRPr kumimoji="1" lang="ja-JP" altLang="en-US" sz="1300" dirty="0">
                        <a:latin typeface="+mn-ea"/>
                        <a:ea typeface="+mn-ea"/>
                      </a:endParaRPr>
                    </a:p>
                  </a:txBody>
                  <a:tcPr marL="72000" marR="72000" marT="72000" marB="36000" anchor="ctr" anchorCtr="1"/>
                </a:tc>
                <a:extLst>
                  <a:ext uri="{0D108BD9-81ED-4DB2-BD59-A6C34878D82A}">
                    <a16:rowId xmlns:a16="http://schemas.microsoft.com/office/drawing/2014/main" val="3594560708"/>
                  </a:ext>
                </a:extLst>
              </a:tr>
              <a:tr h="270180">
                <a:tc rowSpan="6">
                  <a:txBody>
                    <a:bodyPr/>
                    <a:lstStyle/>
                    <a:p>
                      <a:pPr marL="180000" indent="-180000" algn="ctr"/>
                      <a:r>
                        <a:rPr kumimoji="1" lang="ja-JP" altLang="en-US" sz="1400" b="0" dirty="0">
                          <a:solidFill>
                            <a:schemeClr val="tx1"/>
                          </a:solidFill>
                        </a:rPr>
                        <a:t>②経営面積の拡大</a:t>
                      </a:r>
                      <a:endParaRPr kumimoji="1" lang="ja-JP" altLang="en-US" sz="1400" b="0" dirty="0">
                        <a:solidFill>
                          <a:schemeClr val="tx1"/>
                        </a:solidFill>
                        <a:latin typeface="+mn-ea"/>
                        <a:ea typeface="+mn-ea"/>
                      </a:endParaRPr>
                    </a:p>
                  </a:txBody>
                  <a:tcPr marL="72000" marR="72000" marT="36000" marB="36000" vert="eaVert" anchor="ctr"/>
                </a:tc>
                <a:tc gridSpan="2">
                  <a:txBody>
                    <a:bodyPr/>
                    <a:lstStyle/>
                    <a:p>
                      <a:r>
                        <a:rPr kumimoji="1" lang="ja-JP" altLang="en-US" sz="1300" dirty="0">
                          <a:solidFill>
                            <a:schemeClr val="tx1"/>
                          </a:solidFill>
                        </a:rPr>
                        <a:t>　以下のいずれかの取組に該当している。</a:t>
                      </a:r>
                      <a:endParaRPr kumimoji="1" lang="ja-JP" altLang="en-US" sz="1300" dirty="0">
                        <a:solidFill>
                          <a:schemeClr val="tx1"/>
                        </a:solidFill>
                        <a:latin typeface="+mn-ea"/>
                        <a:ea typeface="+mn-ea"/>
                      </a:endParaRPr>
                    </a:p>
                  </a:txBody>
                  <a:tcPr marL="72000" marR="36000" marT="36000" marB="36000" anchor="ctr"/>
                </a:tc>
                <a:tc hMerge="1">
                  <a:txBody>
                    <a:bodyPr/>
                    <a:lstStyle/>
                    <a:p>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a:txBody>
                  <a:tcPr marL="91441" marR="91441" anchor="ctr"/>
                </a:tc>
                <a:tc rowSpan="6">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prstClr val="black"/>
                          </a:solidFill>
                          <a:effectLst/>
                          <a:uLnTx/>
                          <a:uFillTx/>
                        </a:rPr>
                        <a:t>・令和８年４</a:t>
                      </a:r>
                      <a:r>
                        <a:rPr kumimoji="0" lang="ja-JP" altLang="en-US" sz="1300" b="0" u="none" strike="noStrike" kern="1200" cap="none" spc="0" normalizeH="0" baseline="0" noProof="0" dirty="0">
                          <a:ln>
                            <a:noFill/>
                          </a:ln>
                          <a:solidFill>
                            <a:schemeClr val="tx1"/>
                          </a:solidFill>
                          <a:effectLst/>
                          <a:uLnTx/>
                          <a:uFillTx/>
                        </a:rPr>
                        <a:t>月２日時点における状況や今後の取組計画で「現状の水準」の適用を判断します。</a:t>
                      </a: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schemeClr val="tx1"/>
                          </a:solidFill>
                          <a:effectLst/>
                          <a:uLnTx/>
                          <a:uFillTx/>
                        </a:rPr>
                        <a:t>・経営全体で経営面積の拡大を行うこととしている場合にポイント算出が可能です。事業実施地区外で経営面積を拡大する場合もポイント算出が可能ですが、導入する機械等が経営面積の拡大に寄与しない場合は、ポイント算出はできません。</a:t>
                      </a: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schemeClr val="tx1"/>
                          </a:solidFill>
                          <a:effectLst/>
                          <a:uLnTx/>
                          <a:uFillTx/>
                        </a:rPr>
                        <a:t>・作業受託に伴う拡大面積等も経営面積の拡大面積に含みます。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schemeClr val="tx1"/>
                          </a:solidFill>
                          <a:effectLst/>
                          <a:uLnTx/>
                          <a:uFillTx/>
                        </a:rPr>
                        <a:t>　ただし、従来から営農している農地での経営拡大（新規に裏作実施、田から施設園芸への転換 等）は含みません。</a:t>
                      </a: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prstClr val="black"/>
                          </a:solidFill>
                          <a:effectLst/>
                          <a:uLnTx/>
                          <a:uFillTx/>
                        </a:rPr>
                        <a:t>・目標年度に現状より経営面積の拡大を行うとしてポイント算出する場合は、</a:t>
                      </a:r>
                      <a:r>
                        <a:rPr kumimoji="0" lang="ja-JP" altLang="en-US" sz="1300" b="0" u="none" strike="noStrike" kern="1200" cap="none" spc="0" normalizeH="0" baseline="0" noProof="0" dirty="0">
                          <a:ln>
                            <a:noFill/>
                          </a:ln>
                          <a:solidFill>
                            <a:srgbClr val="FF0000"/>
                          </a:solidFill>
                          <a:effectLst/>
                          <a:uLnTx/>
                          <a:uFillTx/>
                        </a:rPr>
                        <a:t>実施要綱別表６ー１「⑤ 経営面積の拡大」の成果目標を設定する必要</a:t>
                      </a:r>
                      <a:r>
                        <a:rPr kumimoji="0" lang="ja-JP" altLang="en-US" sz="1300" b="0" u="none" strike="noStrike" kern="1200" cap="none" spc="0" normalizeH="0" baseline="0" noProof="0" dirty="0">
                          <a:ln>
                            <a:noFill/>
                          </a:ln>
                          <a:solidFill>
                            <a:prstClr val="black"/>
                          </a:solidFill>
                          <a:effectLst/>
                          <a:uLnTx/>
                          <a:uFillTx/>
                        </a:rPr>
                        <a:t>があります。　</a:t>
                      </a:r>
                      <a:endParaRPr kumimoji="0" lang="en-US" altLang="ja-JP" sz="13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prstClr val="black"/>
                          </a:solidFill>
                          <a:effectLst/>
                          <a:uLnTx/>
                          <a:uFillTx/>
                        </a:rPr>
                        <a:t>・畜産経営体の場合、飼養頭羽数の増加を面積の拡大に読み替えることが可能です。</a:t>
                      </a:r>
                      <a:r>
                        <a:rPr kumimoji="0" lang="ja-JP" altLang="en-US" sz="1300" b="0" u="none" strike="noStrike" kern="1200" cap="none" spc="0" normalizeH="0" baseline="0" noProof="0" dirty="0">
                          <a:ln>
                            <a:noFill/>
                          </a:ln>
                          <a:solidFill>
                            <a:schemeClr val="tx1"/>
                          </a:solidFill>
                          <a:effectLst/>
                          <a:uLnTx/>
                          <a:uFillTx/>
                        </a:rPr>
                        <a:t>この場合、ｅに基づきポイント算出すること</a:t>
                      </a:r>
                      <a:r>
                        <a:rPr lang="ja-JP" altLang="en-US" sz="1300" b="0" dirty="0">
                          <a:solidFill>
                            <a:schemeClr val="tx1"/>
                          </a:solidFill>
                        </a:rPr>
                        <a:t>が可能です</a:t>
                      </a:r>
                      <a:r>
                        <a:rPr kumimoji="0" lang="ja-JP" altLang="en-US" sz="1300" b="0" u="none" strike="noStrike" kern="1200" cap="none" spc="0" normalizeH="0" baseline="0" noProof="0" dirty="0">
                          <a:ln>
                            <a:noFill/>
                          </a:ln>
                          <a:solidFill>
                            <a:schemeClr val="tx1"/>
                          </a:solidFill>
                          <a:effectLst/>
                          <a:uLnTx/>
                          <a:uFillTx/>
                        </a:rPr>
                        <a:t>。</a:t>
                      </a:r>
                      <a:endParaRPr kumimoji="0" lang="en-US" altLang="ja-JP" sz="1300" b="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u="none" strike="noStrike" kern="1200" cap="none" spc="0" normalizeH="0" baseline="0" noProof="0" dirty="0">
                          <a:ln>
                            <a:noFill/>
                          </a:ln>
                          <a:solidFill>
                            <a:prstClr val="black"/>
                          </a:solidFill>
                          <a:effectLst/>
                          <a:uLnTx/>
                          <a:uFillTx/>
                        </a:rPr>
                        <a:t>・施設園芸作又は果樹作の場合であって、現状の経営面積がなく、目標年度までに経営面積の拡大を行う場合は、拡大面積によりポイント算出することとなります。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3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3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3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3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300" b="1" u="none" strike="noStrike" kern="1200" cap="none" spc="0" normalizeH="0" baseline="0" noProof="0" dirty="0">
                          <a:ln>
                            <a:noFill/>
                          </a:ln>
                          <a:solidFill>
                            <a:srgbClr val="FF0000"/>
                          </a:solidFill>
                          <a:effectLst/>
                          <a:uLnTx/>
                          <a:uFillTx/>
                        </a:rPr>
                        <a:t>【</a:t>
                      </a:r>
                      <a:r>
                        <a:rPr kumimoji="0" lang="ja-JP" altLang="en-US" sz="1300" b="1" u="none" strike="noStrike" kern="1200" cap="none" spc="0" normalizeH="0" baseline="0" noProof="0" dirty="0">
                          <a:ln>
                            <a:noFill/>
                          </a:ln>
                          <a:solidFill>
                            <a:srgbClr val="FF0000"/>
                          </a:solidFill>
                          <a:effectLst/>
                          <a:uLnTx/>
                          <a:uFillTx/>
                        </a:rPr>
                        <a:t>確認資料</a:t>
                      </a:r>
                      <a:r>
                        <a:rPr kumimoji="0" lang="en-US" altLang="ja-JP" sz="13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1" u="none" strike="noStrike" kern="1200" cap="none" spc="0" normalizeH="0" baseline="0" noProof="0" dirty="0">
                          <a:ln>
                            <a:noFill/>
                          </a:ln>
                          <a:solidFill>
                            <a:srgbClr val="FF0000"/>
                          </a:solidFill>
                          <a:effectLst/>
                          <a:uLnTx/>
                          <a:uFillTx/>
                        </a:rPr>
                        <a:t>　農地台帳、農作業受委託契約書、農用地利用集積等促進計画 等</a:t>
                      </a:r>
                      <a:endParaRPr kumimoji="1" lang="ja-JP" altLang="en-US" sz="1300" b="1"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mn-cs"/>
                      </a:endParaRPr>
                    </a:p>
                  </a:txBody>
                  <a:tcPr marL="72000" marR="72000" marT="36000" marB="36000" anchor="ctr"/>
                </a:tc>
                <a:extLst>
                  <a:ext uri="{0D108BD9-81ED-4DB2-BD59-A6C34878D82A}">
                    <a16:rowId xmlns:a16="http://schemas.microsoft.com/office/drawing/2014/main" val="2669199392"/>
                  </a:ext>
                </a:extLst>
              </a:tr>
              <a:tr h="1080000">
                <a:tc vMerge="1">
                  <a:txBody>
                    <a:bodyPr/>
                    <a:lstStyle/>
                    <a:p>
                      <a:endParaRPr kumimoji="1" lang="ja-JP" altLang="en-US"/>
                    </a:p>
                  </a:txBody>
                  <a:tcPr/>
                </a:tc>
                <a:tc>
                  <a:txBody>
                    <a:bodyPr/>
                    <a:lstStyle/>
                    <a:p>
                      <a:pPr marL="180000" indent="-180000"/>
                      <a:r>
                        <a:rPr kumimoji="1" lang="ja-JP" altLang="en-US" sz="1300" dirty="0">
                          <a:solidFill>
                            <a:schemeClr val="tx1"/>
                          </a:solidFill>
                        </a:rPr>
                        <a:t>ａ　</a:t>
                      </a:r>
                      <a:r>
                        <a:rPr lang="ja-JP" altLang="en-US" sz="1300" dirty="0"/>
                        <a:t>農地中間管理機構から賃借権等の設定等を受けており、かつ、目標年度に現状より４</a:t>
                      </a:r>
                      <a:r>
                        <a:rPr lang="en-US" altLang="ja-JP" sz="1300" dirty="0"/>
                        <a:t>ha</a:t>
                      </a:r>
                      <a:r>
                        <a:rPr lang="ja-JP" altLang="en-US" sz="1300" dirty="0"/>
                        <a:t>（施設園芸作の場合は </a:t>
                      </a:r>
                      <a:r>
                        <a:rPr lang="en-US" altLang="ja-JP" sz="1300" dirty="0"/>
                        <a:t>20</a:t>
                      </a:r>
                      <a:r>
                        <a:rPr lang="ja-JP" altLang="en-US" sz="1300" dirty="0"/>
                        <a:t>％、果樹作の場合は</a:t>
                      </a:r>
                      <a:r>
                        <a:rPr lang="en-US" altLang="ja-JP" sz="1300" dirty="0"/>
                        <a:t>10</a:t>
                      </a:r>
                      <a:r>
                        <a:rPr lang="ja-JP" altLang="en-US" sz="1300" dirty="0"/>
                        <a:t>％）以上の経営面積の拡大を行うこととしている。</a:t>
                      </a:r>
                      <a:endParaRPr kumimoji="1" lang="ja-JP" altLang="en-US" sz="1300" dirty="0">
                        <a:solidFill>
                          <a:schemeClr val="tx1"/>
                        </a:solidFill>
                        <a:latin typeface="+mn-ea"/>
                        <a:ea typeface="+mn-ea"/>
                      </a:endParaRPr>
                    </a:p>
                  </a:txBody>
                  <a:tcPr marL="72000" marR="36000" marT="36000" marB="36000"/>
                </a:tc>
                <a:tc>
                  <a:txBody>
                    <a:bodyPr/>
                    <a:lstStyle/>
                    <a:p>
                      <a:pPr algn="ctr"/>
                      <a:r>
                        <a:rPr kumimoji="1" lang="ja-JP" altLang="en-US" sz="1300" dirty="0">
                          <a:solidFill>
                            <a:schemeClr val="tx1"/>
                          </a:solidFill>
                        </a:rPr>
                        <a:t>５点</a:t>
                      </a:r>
                      <a:endParaRPr kumimoji="1" lang="ja-JP" altLang="en-US" sz="13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454160962"/>
                  </a:ext>
                </a:extLst>
              </a:tr>
              <a:tr h="1080000">
                <a:tc vMerge="1">
                  <a:txBody>
                    <a:bodyPr/>
                    <a:lstStyle/>
                    <a:p>
                      <a:endParaRPr kumimoji="1" lang="ja-JP" altLang="en-US"/>
                    </a:p>
                  </a:txBody>
                  <a:tcPr/>
                </a:tc>
                <a:tc>
                  <a:txBody>
                    <a:bodyPr/>
                    <a:lstStyle/>
                    <a:p>
                      <a:pPr marL="180000" indent="-180000"/>
                      <a:r>
                        <a:rPr kumimoji="1" lang="ja-JP" altLang="en-US" sz="1300" dirty="0">
                          <a:solidFill>
                            <a:schemeClr val="tx1"/>
                          </a:solidFill>
                        </a:rPr>
                        <a:t>ｂ　</a:t>
                      </a:r>
                      <a:r>
                        <a:rPr lang="ja-JP" altLang="en-US" sz="1300" dirty="0"/>
                        <a:t>農地中間管理機構から賃借権等の設定等を受けており、かつ、目標年度に現状より２</a:t>
                      </a:r>
                      <a:r>
                        <a:rPr lang="en-US" altLang="ja-JP" sz="1300" dirty="0"/>
                        <a:t>ha</a:t>
                      </a:r>
                      <a:r>
                        <a:rPr lang="ja-JP" altLang="en-US" sz="1300" dirty="0"/>
                        <a:t>（施設園芸作の場合は </a:t>
                      </a:r>
                      <a:r>
                        <a:rPr lang="en-US" altLang="ja-JP" sz="1300" dirty="0"/>
                        <a:t>10</a:t>
                      </a:r>
                      <a:r>
                        <a:rPr lang="ja-JP" altLang="en-US" sz="1300" dirty="0"/>
                        <a:t>％、果樹作の場合は５％）以上の経営面積の拡大を行うこととしている。</a:t>
                      </a:r>
                      <a:endParaRPr kumimoji="1" lang="ja-JP" altLang="en-US" sz="1300" dirty="0">
                        <a:solidFill>
                          <a:schemeClr val="tx1"/>
                        </a:solidFill>
                        <a:latin typeface="+mn-ea"/>
                        <a:ea typeface="+mn-ea"/>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４点</a:t>
                      </a:r>
                      <a:endParaRPr kumimoji="1" lang="ja-JP" altLang="en-US" sz="13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283030208"/>
                  </a:ext>
                </a:extLst>
              </a:tr>
              <a:tr h="1080000">
                <a:tc vMerge="1">
                  <a:txBody>
                    <a:bodyPr/>
                    <a:lstStyle/>
                    <a:p>
                      <a:endParaRPr kumimoji="1" lang="ja-JP" altLang="en-US"/>
                    </a:p>
                  </a:txBody>
                  <a:tcPr/>
                </a:tc>
                <a:tc>
                  <a:txBody>
                    <a:bodyPr/>
                    <a:lstStyle/>
                    <a:p>
                      <a:pPr marL="180000" indent="-180000"/>
                      <a:r>
                        <a:rPr kumimoji="1" lang="ja-JP" altLang="en-US" sz="1300" dirty="0">
                          <a:solidFill>
                            <a:schemeClr val="tx1"/>
                          </a:solidFill>
                        </a:rPr>
                        <a:t>ｃ　</a:t>
                      </a:r>
                      <a:r>
                        <a:rPr lang="ja-JP" altLang="en-US" sz="1300" dirty="0"/>
                        <a:t>農地中間管理機構から賃借権等の設定等を受けており、かつ、目標年度に現状より経営面積の拡大を行うこととしている、又は目標年度に現状より４</a:t>
                      </a:r>
                      <a:r>
                        <a:rPr lang="en-US" altLang="ja-JP" sz="1300" dirty="0"/>
                        <a:t>ha</a:t>
                      </a:r>
                      <a:r>
                        <a:rPr lang="ja-JP" altLang="en-US" sz="1300" dirty="0"/>
                        <a:t>（施設園芸作の場合は</a:t>
                      </a:r>
                      <a:r>
                        <a:rPr lang="en-US" altLang="ja-JP" sz="1300" dirty="0"/>
                        <a:t>20</a:t>
                      </a:r>
                      <a:r>
                        <a:rPr lang="ja-JP" altLang="en-US" sz="1300" dirty="0"/>
                        <a:t>％、果樹作の場合は</a:t>
                      </a:r>
                      <a:r>
                        <a:rPr lang="en-US" altLang="ja-JP" sz="1300" dirty="0"/>
                        <a:t>10</a:t>
                      </a:r>
                      <a:r>
                        <a:rPr lang="ja-JP" altLang="en-US" sz="1300" dirty="0"/>
                        <a:t>％）以上の経営面積の拡大を行うこととしている。</a:t>
                      </a:r>
                      <a:endParaRPr kumimoji="1" lang="ja-JP" altLang="en-US" sz="1300" dirty="0">
                        <a:solidFill>
                          <a:schemeClr val="tx1"/>
                        </a:solidFill>
                        <a:latin typeface="+mn-ea"/>
                        <a:ea typeface="+mn-ea"/>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３点</a:t>
                      </a:r>
                      <a:endParaRPr kumimoji="1" lang="ja-JP" altLang="en-US" sz="13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986291553"/>
                  </a:ext>
                </a:extLst>
              </a:tr>
              <a:tr h="1080000">
                <a:tc vMerge="1">
                  <a:txBody>
                    <a:bodyPr/>
                    <a:lstStyle/>
                    <a:p>
                      <a:endParaRPr kumimoji="1" lang="ja-JP" altLang="en-US" sz="1400" dirty="0">
                        <a:latin typeface="+mn-ea"/>
                        <a:ea typeface="+mn-ea"/>
                      </a:endParaRPr>
                    </a:p>
                  </a:txBody>
                  <a:tcPr marL="72000" marR="72000" marT="36000" marB="36000" anchor="ctr"/>
                </a:tc>
                <a:tc>
                  <a:txBody>
                    <a:bodyPr/>
                    <a:lstStyle/>
                    <a:p>
                      <a:pPr marL="180000" indent="-180000"/>
                      <a:r>
                        <a:rPr kumimoji="1" lang="ja-JP" altLang="en-US" sz="1300" dirty="0">
                          <a:solidFill>
                            <a:schemeClr val="tx1"/>
                          </a:solidFill>
                        </a:rPr>
                        <a:t>ｄ　</a:t>
                      </a:r>
                      <a:r>
                        <a:rPr lang="ja-JP" altLang="en-US" sz="1300" dirty="0"/>
                        <a:t>農地中間管理機構から賃借権等の設定等を受けている、又は目標年度に現状より２</a:t>
                      </a:r>
                      <a:r>
                        <a:rPr lang="en-US" altLang="ja-JP" sz="1300" dirty="0"/>
                        <a:t>ha</a:t>
                      </a:r>
                      <a:r>
                        <a:rPr lang="ja-JP" altLang="en-US" sz="1300" dirty="0"/>
                        <a:t>（施設園芸作の場合は</a:t>
                      </a:r>
                      <a:r>
                        <a:rPr lang="en-US" altLang="ja-JP" sz="1300" dirty="0"/>
                        <a:t>10</a:t>
                      </a:r>
                      <a:r>
                        <a:rPr lang="ja-JP" altLang="en-US" sz="1300" dirty="0"/>
                        <a:t>％、果樹作の場合は５％）以上の経営面積の拡大を行うこととしている。</a:t>
                      </a:r>
                      <a:endParaRPr kumimoji="1" lang="ja-JP" altLang="en-US" sz="1300" dirty="0">
                        <a:solidFill>
                          <a:schemeClr val="tx1"/>
                        </a:solidFill>
                        <a:latin typeface="+mn-ea"/>
                        <a:ea typeface="+mn-ea"/>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２点</a:t>
                      </a:r>
                      <a:endParaRPr kumimoji="1" lang="ja-JP" altLang="en-US" sz="13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795364899"/>
                  </a:ext>
                </a:extLst>
              </a:tr>
              <a:tr h="1080000">
                <a:tc vMerge="1">
                  <a:txBody>
                    <a:bodyPr/>
                    <a:lstStyle/>
                    <a:p>
                      <a:endParaRPr kumimoji="1" lang="ja-JP" altLang="en-US" sz="1400" dirty="0">
                        <a:latin typeface="+mn-ea"/>
                        <a:ea typeface="+mn-ea"/>
                      </a:endParaRPr>
                    </a:p>
                  </a:txBody>
                  <a:tcPr marL="72000" marR="72000" marT="36000" marB="36000" anchor="ctr"/>
                </a:tc>
                <a:tc>
                  <a:txBody>
                    <a:bodyPr/>
                    <a:lstStyle/>
                    <a:p>
                      <a:pPr marL="180000" indent="-180000"/>
                      <a:r>
                        <a:rPr kumimoji="1" lang="ja-JP" altLang="en-US" sz="1300" dirty="0"/>
                        <a:t>ｅ　</a:t>
                      </a:r>
                      <a:r>
                        <a:rPr lang="ja-JP" altLang="en-US" sz="1300" dirty="0"/>
                        <a:t>上記ａからｄまでに該当しない経営体で、目標年度に現状より経営面積の拡大を行うこととしている。</a:t>
                      </a:r>
                      <a:endParaRPr kumimoji="1" lang="ja-JP" altLang="en-US" sz="1300" dirty="0">
                        <a:latin typeface="+mn-ea"/>
                        <a:ea typeface="+mn-ea"/>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t>１点</a:t>
                      </a:r>
                      <a:endParaRPr kumimoji="1" lang="ja-JP" altLang="en-US" sz="1300" dirty="0">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4958864"/>
                  </a:ext>
                </a:extLst>
              </a:tr>
            </a:tbl>
          </a:graphicData>
        </a:graphic>
      </p:graphicFrame>
      <p:sp>
        <p:nvSpPr>
          <p:cNvPr id="3" name="四角形: メモ 2">
            <a:extLst>
              <a:ext uri="{FF2B5EF4-FFF2-40B4-BE49-F238E27FC236}">
                <a16:creationId xmlns:a16="http://schemas.microsoft.com/office/drawing/2014/main" id="{C6A58845-97C2-3993-1A00-6E65977A17BA}"/>
              </a:ext>
            </a:extLst>
          </p:cNvPr>
          <p:cNvSpPr/>
          <p:nvPr/>
        </p:nvSpPr>
        <p:spPr>
          <a:xfrm>
            <a:off x="5217642" y="4725144"/>
            <a:ext cx="4176464" cy="729011"/>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ポイント算出の誤り事例</a:t>
            </a:r>
            <a:r>
              <a:rPr kumimoji="1" lang="en-US"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rPr>
              <a:t>】</a:t>
            </a:r>
            <a:endParaRPr kumimoji="1"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游ゴシック" panose="020B0400000000000000" pitchFamily="50" charset="-128"/>
              <a:cs typeface="+mn-cs"/>
            </a:endParaRPr>
          </a:p>
          <a:p>
            <a:pPr marL="0" marR="0" lvl="0" indent="0" algn="ctr" defTabSz="457200" rtl="0" eaLnBrk="1" fontAlgn="auto" latinLnBrk="0" hangingPunct="1">
              <a:lnSpc>
                <a:spcPts val="7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「経営面積の拡大」に係る成果目標を設定していないのに、ａに該当するとしてポイントを算出してしまった。</a:t>
            </a:r>
          </a:p>
        </p:txBody>
      </p:sp>
      <p:sp>
        <p:nvSpPr>
          <p:cNvPr id="6" name="スライド番号プレースホルダー 5">
            <a:extLst>
              <a:ext uri="{FF2B5EF4-FFF2-40B4-BE49-F238E27FC236}">
                <a16:creationId xmlns:a16="http://schemas.microsoft.com/office/drawing/2014/main" id="{0F0759E5-64F9-A741-D1DE-BBB4D5184AFF}"/>
              </a:ext>
            </a:extLst>
          </p:cNvPr>
          <p:cNvSpPr>
            <a:spLocks noGrp="1"/>
          </p:cNvSpPr>
          <p:nvPr>
            <p:ph type="sldNum" sz="quarter" idx="12"/>
          </p:nvPr>
        </p:nvSpPr>
        <p:spPr/>
        <p:txBody>
          <a:bodyPr/>
          <a:lstStyle/>
          <a:p>
            <a:r>
              <a:rPr kumimoji="1" lang="en-US" altLang="ja-JP" sz="980" dirty="0">
                <a:solidFill>
                  <a:schemeClr val="tx1"/>
                </a:solidFill>
              </a:rPr>
              <a:t>15</a:t>
            </a:r>
            <a:endParaRPr kumimoji="1" lang="ja-JP" altLang="en-US" sz="980" dirty="0">
              <a:solidFill>
                <a:schemeClr val="tx1"/>
              </a:solidFill>
            </a:endParaRPr>
          </a:p>
        </p:txBody>
      </p:sp>
    </p:spTree>
    <p:extLst>
      <p:ext uri="{BB962C8B-B14F-4D97-AF65-F5344CB8AC3E}">
        <p14:creationId xmlns:p14="http://schemas.microsoft.com/office/powerpoint/2010/main" val="2274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7A19D46F-9D9F-6499-8DCD-FCE9376F67CD}"/>
              </a:ext>
            </a:extLst>
          </p:cNvPr>
          <p:cNvGraphicFramePr>
            <a:graphicFrameLocks noGrp="1"/>
          </p:cNvGraphicFramePr>
          <p:nvPr>
            <p:extLst>
              <p:ext uri="{D42A27DB-BD31-4B8C-83A1-F6EECF244321}">
                <p14:modId xmlns:p14="http://schemas.microsoft.com/office/powerpoint/2010/main" val="830663754"/>
              </p:ext>
            </p:extLst>
          </p:nvPr>
        </p:nvGraphicFramePr>
        <p:xfrm>
          <a:off x="3000" y="-36000"/>
          <a:ext cx="9900000" cy="4824000"/>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40000">
                  <a:extLst>
                    <a:ext uri="{9D8B030D-6E8A-4147-A177-3AD203B41FA5}">
                      <a16:colId xmlns:a16="http://schemas.microsoft.com/office/drawing/2014/main" val="1278980058"/>
                    </a:ext>
                  </a:extLst>
                </a:gridCol>
                <a:gridCol w="4752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504000">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1080000">
                <a:tc rowSpan="4">
                  <a:txBody>
                    <a:bodyPr/>
                    <a:lstStyle/>
                    <a:p>
                      <a:pPr algn="ctr"/>
                      <a:r>
                        <a:rPr kumimoji="1" lang="ja-JP" altLang="en-US" sz="1400" b="0" dirty="0">
                          <a:solidFill>
                            <a:schemeClr val="tx1"/>
                          </a:solidFill>
                        </a:rPr>
                        <a:t>③労働時間の短縮</a:t>
                      </a:r>
                      <a:endParaRPr kumimoji="1" lang="ja-JP" altLang="en-US" sz="1400" b="0" dirty="0">
                        <a:solidFill>
                          <a:schemeClr val="tx1"/>
                        </a:solidFill>
                        <a:latin typeface="+mn-ea"/>
                        <a:ea typeface="+mn-ea"/>
                      </a:endParaRPr>
                    </a:p>
                  </a:txBody>
                  <a:tcPr marL="72000" marR="72000" marT="36000" marB="36000" vert="eaVert" anchor="ctr"/>
                </a:tc>
                <a:tc gridSpan="2">
                  <a:txBody>
                    <a:bodyPr/>
                    <a:lstStyle/>
                    <a:p>
                      <a:r>
                        <a:rPr kumimoji="1" lang="ja-JP" altLang="en-US" sz="1400" dirty="0">
                          <a:solidFill>
                            <a:schemeClr val="tx1"/>
                          </a:solidFill>
                        </a:rPr>
                        <a:t>　栽培技術等の改善、作業の効率化等により農作業の一部又は全部の労働時間について、ａからｃまでのいずれかの取組に該当している。</a:t>
                      </a:r>
                      <a:endParaRPr kumimoji="1" lang="ja-JP" altLang="en-US" sz="1400" dirty="0">
                        <a:solidFill>
                          <a:schemeClr val="tx1"/>
                        </a:solidFill>
                        <a:latin typeface="+mn-ea"/>
                        <a:ea typeface="+mn-ea"/>
                      </a:endParaRPr>
                    </a:p>
                  </a:txBody>
                  <a:tcPr marL="72000" marR="36000" marT="36000" marB="36000" anchor="ctr"/>
                </a:tc>
                <a:tc hMerge="1">
                  <a:txBody>
                    <a:bodyPr/>
                    <a:lstStyle/>
                    <a:p>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a:txBody>
                  <a:tcPr marL="91441" marR="91441" anchor="ct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今後の取組計画で「現状の水準」の適用を判断します。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400" dirty="0">
                        <a:solidFill>
                          <a:prstClr val="black"/>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導入等する機械等を活用して、栽培技術等の改善、作業の効率化等を図り、自らの経営における農作業の一部又は全部の労働時間の縮減を図る取組が対象です。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ポイント算出する場合、現状の農作業時間を証する書類とともに、農作業時間削減計画書等が必要となります。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　なお、現状の農作業時間を証する書類がない場合、標準的な農作業時間に基づき〇％以上縮減する計画に限り、ポイント算出ができます。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400" dirty="0">
                        <a:solidFill>
                          <a:prstClr val="black"/>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目標年度に労働時間を削減するとしてポイント算出する場合は、</a:t>
                      </a:r>
                      <a:r>
                        <a:rPr kumimoji="0" lang="ja-JP" altLang="en-US" sz="1400" b="0" u="none" strike="noStrike" kern="1200" cap="none" spc="0" normalizeH="0" baseline="0" noProof="0" dirty="0">
                          <a:ln>
                            <a:noFill/>
                          </a:ln>
                          <a:solidFill>
                            <a:srgbClr val="FF0000"/>
                          </a:solidFill>
                          <a:effectLst/>
                          <a:uLnTx/>
                          <a:uFillTx/>
                        </a:rPr>
                        <a:t>実施要綱別表６ー１「⑥ 労働時間の縮減」の成果目標を設定する必要</a:t>
                      </a:r>
                      <a:r>
                        <a:rPr kumimoji="0" lang="ja-JP" altLang="en-US" sz="1400" b="0" u="none" strike="noStrike" kern="1200" cap="none" spc="0" normalizeH="0" baseline="0" noProof="0" dirty="0">
                          <a:ln>
                            <a:noFill/>
                          </a:ln>
                          <a:solidFill>
                            <a:prstClr val="black"/>
                          </a:solidFill>
                          <a:effectLst/>
                          <a:uLnTx/>
                          <a:uFillTx/>
                        </a:rPr>
                        <a:t>があります。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400" dirty="0">
                        <a:solidFill>
                          <a:prstClr val="black"/>
                        </a:solidFill>
                      </a:endParaRPr>
                    </a:p>
                    <a:p>
                      <a:pPr algn="l" fontAlgn="ctr"/>
                      <a:r>
                        <a:rPr lang="ja-JP" altLang="en-US" sz="1400" b="0" u="none" strike="noStrike" dirty="0">
                          <a:solidFill>
                            <a:srgbClr val="000000"/>
                          </a:solidFill>
                          <a:effectLst/>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endParaRPr lang="en-US" altLang="ja-JP" sz="1400" b="1" dirty="0">
                        <a:solidFill>
                          <a:srgbClr val="FF000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作業日報、営農計画書（農作業時間削減計画書）等</a:t>
                      </a:r>
                      <a:endParaRPr kumimoji="1" lang="ja-JP" altLang="en-US" sz="1400" b="1" u="none" strike="noStrike" kern="1200" cap="none" spc="0" normalizeH="0" baseline="0" noProof="0" dirty="0">
                        <a:ln>
                          <a:noFill/>
                        </a:ln>
                        <a:solidFill>
                          <a:srgbClr val="FF0000"/>
                        </a:solidFill>
                        <a:effectLst/>
                        <a:uLnTx/>
                        <a:uFillTx/>
                      </a:endParaRPr>
                    </a:p>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669199392"/>
                  </a:ext>
                </a:extLst>
              </a:tr>
              <a:tr h="1080000">
                <a:tc vMerge="1">
                  <a:txBody>
                    <a:bodyPr/>
                    <a:lstStyle/>
                    <a:p>
                      <a:endParaRPr kumimoji="1" lang="ja-JP" altLang="en-US"/>
                    </a:p>
                  </a:txBody>
                  <a:tcPr/>
                </a:tc>
                <a:tc>
                  <a:txBody>
                    <a:bodyPr/>
                    <a:lstStyle/>
                    <a:p>
                      <a:pPr marL="180000" indent="-180000"/>
                      <a:r>
                        <a:rPr kumimoji="1" lang="ja-JP" altLang="en-US" sz="1400" dirty="0">
                          <a:solidFill>
                            <a:schemeClr val="tx1"/>
                          </a:solidFill>
                        </a:rPr>
                        <a:t>ａ　目標年度までに</a:t>
                      </a:r>
                      <a:r>
                        <a:rPr kumimoji="1" lang="en-US" altLang="ja-JP" sz="1400" dirty="0">
                          <a:solidFill>
                            <a:schemeClr val="tx1"/>
                          </a:solidFill>
                        </a:rPr>
                        <a:t>10</a:t>
                      </a:r>
                      <a:r>
                        <a:rPr kumimoji="1" lang="ja-JP" altLang="en-US" sz="1400" dirty="0">
                          <a:solidFill>
                            <a:schemeClr val="tx1"/>
                          </a:solidFill>
                        </a:rPr>
                        <a:t>％以上削減することとしている。</a:t>
                      </a:r>
                      <a:endParaRPr kumimoji="1" lang="ja-JP" altLang="en-US" sz="1400" dirty="0">
                        <a:solidFill>
                          <a:schemeClr val="tx1"/>
                        </a:solidFill>
                        <a:latin typeface="+mn-ea"/>
                        <a:ea typeface="+mn-ea"/>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１点</a:t>
                      </a:r>
                      <a:endParaRPr kumimoji="1" lang="ja-JP" altLang="en-US" sz="1400" dirty="0">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454160962"/>
                  </a:ext>
                </a:extLst>
              </a:tr>
              <a:tr h="1080000">
                <a:tc vMerge="1">
                  <a:txBody>
                    <a:bodyPr/>
                    <a:lstStyle/>
                    <a:p>
                      <a:endParaRPr kumimoji="1" lang="ja-JP" altLang="en-US"/>
                    </a:p>
                  </a:txBody>
                  <a:tcPr/>
                </a:tc>
                <a:tc>
                  <a:txBody>
                    <a:bodyPr/>
                    <a:lstStyle/>
                    <a:p>
                      <a:pPr marL="180000" indent="-180000" algn="l" defTabSz="914400" rtl="0" eaLnBrk="1" latinLnBrk="0" hangingPunct="1"/>
                      <a:r>
                        <a:rPr kumimoji="1" lang="ja-JP" altLang="en-US" sz="1400" kern="1200" dirty="0">
                          <a:solidFill>
                            <a:schemeClr val="tx1"/>
                          </a:solidFill>
                        </a:rPr>
                        <a:t>ｂ　目標年度までに</a:t>
                      </a:r>
                      <a:r>
                        <a:rPr kumimoji="1" lang="en-US" altLang="ja-JP" sz="1400" kern="1200" dirty="0">
                          <a:solidFill>
                            <a:schemeClr val="tx1"/>
                          </a:solidFill>
                        </a:rPr>
                        <a:t>20</a:t>
                      </a:r>
                      <a:r>
                        <a:rPr kumimoji="1" lang="ja-JP" altLang="en-US" sz="1400" kern="1200" dirty="0">
                          <a:solidFill>
                            <a:schemeClr val="tx1"/>
                          </a:solidFill>
                        </a:rPr>
                        <a:t>％以上削減することとしている。</a:t>
                      </a:r>
                      <a:endParaRPr kumimoji="1" lang="ja-JP" altLang="en-US" sz="1400" kern="1200" dirty="0">
                        <a:solidFill>
                          <a:schemeClr val="tx1"/>
                        </a:solidFill>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２点</a:t>
                      </a:r>
                      <a:endParaRPr kumimoji="1" lang="ja-JP" altLang="en-US" sz="14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283030208"/>
                  </a:ext>
                </a:extLst>
              </a:tr>
              <a:tr h="1080000">
                <a:tc vMerge="1">
                  <a:txBody>
                    <a:bodyPr/>
                    <a:lstStyle/>
                    <a:p>
                      <a:endParaRPr kumimoji="1" lang="ja-JP" altLang="en-US"/>
                    </a:p>
                  </a:txBody>
                  <a:tcPr/>
                </a:tc>
                <a:tc>
                  <a:txBody>
                    <a:bodyPr/>
                    <a:lstStyle/>
                    <a:p>
                      <a:pPr marL="180000" indent="-180000" algn="l" defTabSz="914400" rtl="0" eaLnBrk="1" latinLnBrk="0" hangingPunct="1"/>
                      <a:r>
                        <a:rPr kumimoji="1" lang="ja-JP" altLang="en-US" sz="1400" kern="1200" dirty="0">
                          <a:solidFill>
                            <a:schemeClr val="tx1"/>
                          </a:solidFill>
                        </a:rPr>
                        <a:t>ｃ　目標年度までに</a:t>
                      </a:r>
                      <a:r>
                        <a:rPr kumimoji="1" lang="en-US" altLang="ja-JP" sz="1400" kern="1200" dirty="0">
                          <a:solidFill>
                            <a:schemeClr val="tx1"/>
                          </a:solidFill>
                        </a:rPr>
                        <a:t>50</a:t>
                      </a:r>
                      <a:r>
                        <a:rPr kumimoji="1" lang="ja-JP" altLang="en-US" sz="1400" kern="1200" dirty="0">
                          <a:solidFill>
                            <a:schemeClr val="tx1"/>
                          </a:solidFill>
                        </a:rPr>
                        <a:t>％以上削減することとしている。</a:t>
                      </a:r>
                      <a:endParaRPr kumimoji="1" lang="ja-JP" altLang="en-US" sz="1400" kern="1200" dirty="0">
                        <a:solidFill>
                          <a:schemeClr val="tx1"/>
                        </a:solidFill>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３点</a:t>
                      </a:r>
                      <a:endParaRPr kumimoji="1" lang="ja-JP" altLang="en-US" sz="1400" dirty="0">
                        <a:solidFill>
                          <a:schemeClr val="tx1"/>
                        </a:solidFill>
                        <a:latin typeface="+mn-ea"/>
                        <a:ea typeface="+mn-ea"/>
                      </a:endParaRPr>
                    </a:p>
                  </a:txBody>
                  <a:tcPr marL="36000" marR="36000" marT="36000" marB="3600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986291553"/>
                  </a:ext>
                </a:extLst>
              </a:tr>
            </a:tbl>
          </a:graphicData>
        </a:graphic>
      </p:graphicFrame>
      <p:sp>
        <p:nvSpPr>
          <p:cNvPr id="5" name="スライド番号プレースホルダー 4">
            <a:extLst>
              <a:ext uri="{FF2B5EF4-FFF2-40B4-BE49-F238E27FC236}">
                <a16:creationId xmlns:a16="http://schemas.microsoft.com/office/drawing/2014/main" id="{8D84012D-700A-6F08-542D-86D7056C39C1}"/>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16</a:t>
            </a:fld>
            <a:endParaRPr kumimoji="1" lang="ja-JP" altLang="en-US" dirty="0">
              <a:solidFill>
                <a:schemeClr val="tx1"/>
              </a:solidFill>
            </a:endParaRPr>
          </a:p>
        </p:txBody>
      </p:sp>
    </p:spTree>
    <p:extLst>
      <p:ext uri="{BB962C8B-B14F-4D97-AF65-F5344CB8AC3E}">
        <p14:creationId xmlns:p14="http://schemas.microsoft.com/office/powerpoint/2010/main" val="457752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250CA7B0-5CA1-4F3C-BF13-96EC4FF73219}"/>
              </a:ext>
            </a:extLst>
          </p:cNvPr>
          <p:cNvSpPr/>
          <p:nvPr/>
        </p:nvSpPr>
        <p:spPr>
          <a:xfrm>
            <a:off x="2433908" y="5119542"/>
            <a:ext cx="7392005"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dirty="0">
                <a:solidFill>
                  <a:prstClr val="black"/>
                </a:solidFill>
                <a:latin typeface="游ゴシック" panose="020B0400000000000000" pitchFamily="50" charset="-128"/>
                <a:ea typeface="游ゴシック" panose="020B0400000000000000" pitchFamily="50" charset="-128"/>
              </a:rPr>
              <a:t>　　</a:t>
            </a:r>
            <a:endPar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C3B41064-5968-1B57-1EAB-27FD89821FBC}"/>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17</a:t>
            </a:fld>
            <a:endParaRPr kumimoji="1" lang="ja-JP" altLang="en-US" dirty="0">
              <a:solidFill>
                <a:schemeClr val="tx1"/>
              </a:solidFill>
            </a:endParaRPr>
          </a:p>
        </p:txBody>
      </p:sp>
    </p:spTree>
    <p:extLst>
      <p:ext uri="{BB962C8B-B14F-4D97-AF65-F5344CB8AC3E}">
        <p14:creationId xmlns:p14="http://schemas.microsoft.com/office/powerpoint/2010/main" val="2029201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DC07BF0B-4F2C-5FCA-A21A-F1A68914A10D}"/>
              </a:ext>
            </a:extLst>
          </p:cNvPr>
          <p:cNvGraphicFramePr>
            <a:graphicFrameLocks noGrp="1"/>
          </p:cNvGraphicFramePr>
          <p:nvPr>
            <p:extLst>
              <p:ext uri="{D42A27DB-BD31-4B8C-83A1-F6EECF244321}">
                <p14:modId xmlns:p14="http://schemas.microsoft.com/office/powerpoint/2010/main" val="2709046352"/>
              </p:ext>
            </p:extLst>
          </p:nvPr>
        </p:nvGraphicFramePr>
        <p:xfrm>
          <a:off x="3000" y="-36000"/>
          <a:ext cx="9900000" cy="3714916"/>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40000">
                  <a:extLst>
                    <a:ext uri="{9D8B030D-6E8A-4147-A177-3AD203B41FA5}">
                      <a16:colId xmlns:a16="http://schemas.microsoft.com/office/drawing/2014/main" val="1278980058"/>
                    </a:ext>
                  </a:extLst>
                </a:gridCol>
                <a:gridCol w="4752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499831">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3215085">
                <a:tc>
                  <a:txBody>
                    <a:bodyPr/>
                    <a:lstStyle/>
                    <a:p>
                      <a:pPr algn="ctr"/>
                      <a:r>
                        <a:rPr kumimoji="1" lang="ja-JP" altLang="en-US" sz="1400" b="0" dirty="0">
                          <a:solidFill>
                            <a:schemeClr val="tx1"/>
                          </a:solidFill>
                        </a:rPr>
                        <a:t>④経営管理の高度化</a:t>
                      </a:r>
                      <a:endParaRPr kumimoji="1" lang="ja-JP" altLang="en-US" sz="1400" b="0" dirty="0">
                        <a:solidFill>
                          <a:schemeClr val="tx1"/>
                        </a:solidFill>
                        <a:latin typeface="+mn-ea"/>
                        <a:ea typeface="+mn-ea"/>
                      </a:endParaRPr>
                    </a:p>
                  </a:txBody>
                  <a:tcPr marL="72000" marR="72000" marT="36000" marB="36000" vert="eaVert" anchor="ctr"/>
                </a:tc>
                <a:tc>
                  <a:txBody>
                    <a:bodyPr/>
                    <a:lstStyle/>
                    <a:p>
                      <a:pPr marL="182563" indent="-182563"/>
                      <a:r>
                        <a:rPr kumimoji="1" lang="ja-JP" altLang="en-US" sz="1400" dirty="0"/>
                        <a:t>エ　青色申告を行っている。</a:t>
                      </a:r>
                      <a:endParaRPr kumimoji="1" lang="ja-JP" altLang="en-US" sz="1400" dirty="0">
                        <a:latin typeface="+mn-ea"/>
                        <a:ea typeface="+mn-ea"/>
                      </a:endParaRPr>
                    </a:p>
                  </a:txBody>
                  <a:tcPr marL="72000" marR="36000" marT="36000" marB="36000"/>
                </a:tc>
                <a:tc>
                  <a:txBody>
                    <a:bodyPr/>
                    <a:lstStyle/>
                    <a:p>
                      <a:pPr algn="ctr"/>
                      <a:r>
                        <a:rPr kumimoji="1" lang="ja-JP" altLang="en-US" sz="1300" dirty="0"/>
                        <a:t>１点</a:t>
                      </a:r>
                      <a:endParaRPr kumimoji="1" lang="ja-JP" altLang="en-US" sz="1300" dirty="0">
                        <a:latin typeface="+mn-ea"/>
                        <a:ea typeface="+mn-ea"/>
                      </a:endParaRPr>
                    </a:p>
                  </a:txBody>
                  <a:tcPr marL="36000" marR="36000" marT="36000" marB="36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rPr>
                        <a:t>・</a:t>
                      </a: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schemeClr val="tx1"/>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日時点</a:t>
                      </a:r>
                      <a:r>
                        <a:rPr kumimoji="0" lang="ja-JP" altLang="en-US" sz="1400" b="0" u="none" strike="noStrike" kern="1200" cap="none" spc="0" normalizeH="0" baseline="0" noProof="0" dirty="0">
                          <a:ln>
                            <a:noFill/>
                          </a:ln>
                          <a:solidFill>
                            <a:prstClr val="black"/>
                          </a:solidFill>
                          <a:effectLst/>
                          <a:uLnTx/>
                          <a:uFillTx/>
                        </a:rPr>
                        <a:t>における状況や今後の取組計画で「現状の水準」の適用を判断します。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a:defRPr/>
                      </a:pPr>
                      <a:r>
                        <a:rPr lang="ja-JP" altLang="en-US" sz="1400" dirty="0">
                          <a:solidFill>
                            <a:prstClr val="black"/>
                          </a:solidFill>
                        </a:rPr>
                        <a:t>・</a:t>
                      </a:r>
                      <a:r>
                        <a:rPr kumimoji="0" lang="ja-JP" altLang="en-US" sz="1400" b="0" u="none" strike="noStrike" kern="1200" cap="none" spc="0" normalizeH="0" baseline="0" noProof="0" dirty="0">
                          <a:ln>
                            <a:noFill/>
                          </a:ln>
                          <a:solidFill>
                            <a:srgbClr val="000000"/>
                          </a:solidFill>
                          <a:effectLst/>
                          <a:uLnTx/>
                          <a:uFillTx/>
                        </a:rPr>
                        <a:t>青色申告承認申請書を提出するだけでなく、青色申告を行うことが</a:t>
                      </a:r>
                      <a:endParaRPr kumimoji="0" lang="en-US" altLang="ja-JP" sz="1400" b="0" u="none" strike="noStrike" kern="1200" cap="none" spc="0" normalizeH="0" baseline="0" noProof="0" dirty="0">
                        <a:ln>
                          <a:noFill/>
                        </a:ln>
                        <a:solidFill>
                          <a:srgbClr val="000000"/>
                        </a:solidFill>
                        <a:effectLst/>
                        <a:uLnTx/>
                        <a:uFillTx/>
                      </a:endParaRPr>
                    </a:p>
                    <a:p>
                      <a:pPr>
                        <a:defRPr/>
                      </a:pPr>
                      <a:r>
                        <a:rPr kumimoji="0" lang="ja-JP" altLang="en-US" sz="1400" b="0" u="none" strike="noStrike" kern="1200" cap="none" spc="0" normalizeH="0" baseline="0" noProof="0" dirty="0">
                          <a:ln>
                            <a:noFill/>
                          </a:ln>
                          <a:solidFill>
                            <a:srgbClr val="000000"/>
                          </a:solidFill>
                          <a:effectLst/>
                          <a:uLnTx/>
                          <a:uFillTx/>
                        </a:rPr>
                        <a:t>必要です。</a:t>
                      </a:r>
                      <a:endParaRPr kumimoji="0" lang="en-US" altLang="ja-JP" sz="1400" b="0" u="none" strike="noStrike" kern="1200" cap="none" spc="0" normalizeH="0" baseline="0" noProof="0" dirty="0">
                        <a:ln>
                          <a:noFill/>
                        </a:ln>
                        <a:solidFill>
                          <a:srgbClr val="000000"/>
                        </a:solidFill>
                        <a:effectLst/>
                        <a:uLnTx/>
                        <a:uFillTx/>
                      </a:endParaRPr>
                    </a:p>
                    <a:p>
                      <a:endParaRPr kumimoji="1" lang="en-US" altLang="ja-JP" sz="1400" strike="sngStrike" dirty="0"/>
                    </a:p>
                    <a:p>
                      <a:endParaRPr kumimoji="1" lang="en-US" altLang="ja-JP" sz="1400"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　</a:t>
                      </a:r>
                      <a:endParaRPr kumimoji="0" lang="en-US" altLang="ja-JP" sz="14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青色申告を証する書類 等</a:t>
                      </a:r>
                      <a:endParaRPr kumimoji="1" lang="en-US" altLang="ja-JP" sz="1400" dirty="0">
                        <a:latin typeface="+mn-ea"/>
                        <a:ea typeface="+mn-ea"/>
                      </a:endParaRPr>
                    </a:p>
                  </a:txBody>
                  <a:tcPr marL="91441" marR="91441"/>
                </a:tc>
                <a:extLst>
                  <a:ext uri="{0D108BD9-81ED-4DB2-BD59-A6C34878D82A}">
                    <a16:rowId xmlns:a16="http://schemas.microsoft.com/office/drawing/2014/main" val="2669199392"/>
                  </a:ext>
                </a:extLst>
              </a:tr>
            </a:tbl>
          </a:graphicData>
        </a:graphic>
      </p:graphicFrame>
      <p:sp>
        <p:nvSpPr>
          <p:cNvPr id="5" name="スライド番号プレースホルダー 4">
            <a:extLst>
              <a:ext uri="{FF2B5EF4-FFF2-40B4-BE49-F238E27FC236}">
                <a16:creationId xmlns:a16="http://schemas.microsoft.com/office/drawing/2014/main" id="{623EB33E-3DFE-219C-AC3C-08B7395FE81B}"/>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18</a:t>
            </a:fld>
            <a:endParaRPr kumimoji="1" lang="ja-JP" altLang="en-US" dirty="0">
              <a:solidFill>
                <a:schemeClr val="tx1"/>
              </a:solidFill>
            </a:endParaRPr>
          </a:p>
        </p:txBody>
      </p:sp>
    </p:spTree>
    <p:extLst>
      <p:ext uri="{BB962C8B-B14F-4D97-AF65-F5344CB8AC3E}">
        <p14:creationId xmlns:p14="http://schemas.microsoft.com/office/powerpoint/2010/main" val="3182260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F70BB640-7A7B-47F6-5780-301564D5D60F}"/>
              </a:ext>
            </a:extLst>
          </p:cNvPr>
          <p:cNvGraphicFramePr>
            <a:graphicFrameLocks noGrp="1"/>
          </p:cNvGraphicFramePr>
          <p:nvPr>
            <p:extLst>
              <p:ext uri="{D42A27DB-BD31-4B8C-83A1-F6EECF244321}">
                <p14:modId xmlns:p14="http://schemas.microsoft.com/office/powerpoint/2010/main" val="945472393"/>
              </p:ext>
            </p:extLst>
          </p:nvPr>
        </p:nvGraphicFramePr>
        <p:xfrm>
          <a:off x="3001" y="-36000"/>
          <a:ext cx="9899999" cy="6930001"/>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2627999">
                  <a:extLst>
                    <a:ext uri="{9D8B030D-6E8A-4147-A177-3AD203B41FA5}">
                      <a16:colId xmlns:a16="http://schemas.microsoft.com/office/drawing/2014/main" val="1278980058"/>
                    </a:ext>
                  </a:extLst>
                </a:gridCol>
                <a:gridCol w="432000">
                  <a:extLst>
                    <a:ext uri="{9D8B030D-6E8A-4147-A177-3AD203B41FA5}">
                      <a16:colId xmlns:a16="http://schemas.microsoft.com/office/drawing/2014/main" val="2269305294"/>
                    </a:ext>
                  </a:extLst>
                </a:gridCol>
                <a:gridCol w="6559200">
                  <a:extLst>
                    <a:ext uri="{9D8B030D-6E8A-4147-A177-3AD203B41FA5}">
                      <a16:colId xmlns:a16="http://schemas.microsoft.com/office/drawing/2014/main" val="57364378"/>
                    </a:ext>
                  </a:extLst>
                </a:gridCol>
              </a:tblGrid>
              <a:tr h="503705">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905112">
                <a:tc rowSpan="4">
                  <a:txBody>
                    <a:bodyPr/>
                    <a:lstStyle/>
                    <a:p>
                      <a:pPr algn="ctr"/>
                      <a:r>
                        <a:rPr kumimoji="1" lang="ja-JP" altLang="en-US" sz="1400" b="0" dirty="0">
                          <a:solidFill>
                            <a:schemeClr val="tx1"/>
                          </a:solidFill>
                        </a:rPr>
                        <a:t>⑤新規就農</a:t>
                      </a:r>
                      <a:endParaRPr kumimoji="1" lang="ja-JP" altLang="en-US" sz="1400" b="0" dirty="0">
                        <a:solidFill>
                          <a:schemeClr val="tx1"/>
                        </a:solidFill>
                        <a:latin typeface="+mn-ea"/>
                        <a:ea typeface="+mn-ea"/>
                      </a:endParaRPr>
                    </a:p>
                  </a:txBody>
                  <a:tcPr marL="72000" marR="72000" marT="36000" marB="36000" vert="eaVert" anchor="ctr"/>
                </a:tc>
                <a:tc>
                  <a:txBody>
                    <a:bodyPr/>
                    <a:lstStyle/>
                    <a:p>
                      <a:r>
                        <a:rPr kumimoji="1" lang="ja-JP" altLang="en-US" sz="1200" dirty="0"/>
                        <a:t>　事業実施年度に就農する者又は就農後５年度以内の者である。</a:t>
                      </a:r>
                    </a:p>
                    <a:p>
                      <a:r>
                        <a:rPr kumimoji="1" lang="ja-JP" altLang="en-US" sz="1200" dirty="0"/>
                        <a:t>　ただし、認定就農者である場合に限る。</a:t>
                      </a:r>
                      <a:endParaRPr kumimoji="1" lang="en-US" altLang="ja-JP" sz="1200" dirty="0">
                        <a:latin typeface="+mn-ea"/>
                        <a:ea typeface="+mn-ea"/>
                      </a:endParaRPr>
                    </a:p>
                  </a:txBody>
                  <a:tcPr marL="72000" marR="0"/>
                </a:tc>
                <a:tc>
                  <a:txBody>
                    <a:bodyPr/>
                    <a:lstStyle/>
                    <a:p>
                      <a:r>
                        <a:rPr kumimoji="1" lang="ja-JP" altLang="en-US" sz="1200" dirty="0"/>
                        <a:t>２点</a:t>
                      </a:r>
                      <a:endParaRPr kumimoji="1" lang="ja-JP" altLang="en-US" sz="1200" dirty="0">
                        <a:latin typeface="+mn-ea"/>
                        <a:ea typeface="+mn-ea"/>
                      </a:endParaRPr>
                    </a:p>
                  </a:txBody>
                  <a:tcPr marL="72000" marR="36000" marT="36000" marB="36000" anchor="ctr" anchorCtr="1"/>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a:t>
                      </a:r>
                      <a:r>
                        <a:rPr kumimoji="0" lang="ja-JP" altLang="en-US" sz="1200" b="0" u="none" strike="noStrike" kern="1200" cap="none" spc="0" normalizeH="0" baseline="0" noProof="0" dirty="0">
                          <a:ln>
                            <a:noFill/>
                          </a:ln>
                          <a:solidFill>
                            <a:schemeClr val="tx1"/>
                          </a:solidFill>
                          <a:effectLst/>
                          <a:uLnTx/>
                          <a:uFillTx/>
                        </a:rPr>
                        <a:t>令和</a:t>
                      </a:r>
                      <a:r>
                        <a:rPr kumimoji="0" lang="ja-JP" altLang="en-US" sz="1200" b="0" u="none" strike="noStrike" kern="1200" cap="none" spc="0" normalizeH="0" baseline="0" noProof="0" dirty="0">
                          <a:ln>
                            <a:noFill/>
                          </a:ln>
                          <a:solidFill>
                            <a:prstClr val="black"/>
                          </a:solidFill>
                          <a:effectLst/>
                          <a:uLnTx/>
                          <a:uFillTx/>
                        </a:rPr>
                        <a:t>８年４</a:t>
                      </a:r>
                      <a:r>
                        <a:rPr kumimoji="0" lang="ja-JP" altLang="en-US" sz="1200" b="0" u="none" strike="noStrike" kern="1200" cap="none" spc="0" normalizeH="0" baseline="0" noProof="0" dirty="0">
                          <a:ln>
                            <a:noFill/>
                          </a:ln>
                          <a:solidFill>
                            <a:schemeClr val="tx1"/>
                          </a:solidFill>
                          <a:effectLst/>
                          <a:uLnTx/>
                          <a:uFillTx/>
                        </a:rPr>
                        <a:t>月</a:t>
                      </a:r>
                      <a:r>
                        <a:rPr kumimoji="0" lang="ja-JP" altLang="en-US" sz="1200" b="0" u="none" strike="noStrike" kern="1200" cap="none" spc="0" normalizeH="0" baseline="0" noProof="0" dirty="0">
                          <a:ln>
                            <a:noFill/>
                          </a:ln>
                          <a:solidFill>
                            <a:schemeClr val="tx1"/>
                          </a:solidFill>
                          <a:effectLst/>
                          <a:uLnTx/>
                          <a:uFillTx/>
                          <a:latin typeface="+mn-ea"/>
                          <a:ea typeface="+mn-ea"/>
                        </a:rPr>
                        <a:t>２</a:t>
                      </a:r>
                      <a:r>
                        <a:rPr kumimoji="0" lang="ja-JP" altLang="en-US" sz="1200" b="0" u="none" strike="noStrike" kern="1200" cap="none" spc="0" normalizeH="0" baseline="0" noProof="0" dirty="0">
                          <a:ln>
                            <a:noFill/>
                          </a:ln>
                          <a:solidFill>
                            <a:schemeClr val="tx1"/>
                          </a:solidFill>
                          <a:effectLst/>
                          <a:uLnTx/>
                          <a:uFillTx/>
                        </a:rPr>
                        <a:t>日時点における状況で「現状の水準」の適用を判断します。</a:t>
                      </a: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chemeClr val="tx1"/>
                          </a:solidFill>
                          <a:effectLst/>
                          <a:uLnTx/>
                          <a:uFillTx/>
                        </a:rPr>
                        <a:t>・令和３</a:t>
                      </a:r>
                      <a:r>
                        <a:rPr kumimoji="0" lang="ja-JP" altLang="ja-JP" sz="1200" b="0" u="none" strike="noStrike" kern="1200" cap="none" spc="0" normalizeH="0" baseline="0" noProof="0" dirty="0">
                          <a:ln>
                            <a:noFill/>
                          </a:ln>
                          <a:solidFill>
                            <a:schemeClr val="tx1"/>
                          </a:solidFill>
                          <a:effectLst/>
                          <a:uLnTx/>
                          <a:uFillTx/>
                        </a:rPr>
                        <a:t>年４月１日以降、令和</a:t>
                      </a:r>
                      <a:r>
                        <a:rPr kumimoji="0" lang="ja-JP" altLang="en-US" sz="1200" b="0" u="none" strike="noStrike" kern="1200" cap="none" spc="0" normalizeH="0" baseline="0" noProof="0" dirty="0">
                          <a:ln>
                            <a:noFill/>
                          </a:ln>
                          <a:solidFill>
                            <a:schemeClr val="tx1"/>
                          </a:solidFill>
                          <a:effectLst/>
                          <a:uLnTx/>
                          <a:uFillTx/>
                        </a:rPr>
                        <a:t>９</a:t>
                      </a:r>
                      <a:r>
                        <a:rPr kumimoji="0" lang="ja-JP" altLang="ja-JP" sz="1200" b="0" u="none" strike="noStrike" kern="1200" cap="none" spc="0" normalizeH="0" baseline="0" noProof="0" dirty="0">
                          <a:ln>
                            <a:noFill/>
                          </a:ln>
                          <a:solidFill>
                            <a:schemeClr val="tx1"/>
                          </a:solidFill>
                          <a:effectLst/>
                          <a:uLnTx/>
                          <a:uFillTx/>
                        </a:rPr>
                        <a:t>年３月</a:t>
                      </a:r>
                      <a:r>
                        <a:rPr kumimoji="0" lang="en-US" altLang="ja-JP" sz="1200" b="0" u="none" strike="noStrike" kern="1200" cap="none" spc="0" normalizeH="0" baseline="0" noProof="0" dirty="0">
                          <a:ln>
                            <a:noFill/>
                          </a:ln>
                          <a:solidFill>
                            <a:schemeClr val="tx1"/>
                          </a:solidFill>
                          <a:effectLst/>
                          <a:uLnTx/>
                          <a:uFillTx/>
                          <a:latin typeface="+mn-ea"/>
                          <a:ea typeface="+mn-ea"/>
                        </a:rPr>
                        <a:t>31</a:t>
                      </a:r>
                      <a:r>
                        <a:rPr kumimoji="0" lang="ja-JP" altLang="ja-JP" sz="1200" b="0" u="none" strike="noStrike" kern="1200" cap="none" spc="0" normalizeH="0" baseline="0" noProof="0" dirty="0">
                          <a:ln>
                            <a:noFill/>
                          </a:ln>
                          <a:solidFill>
                            <a:schemeClr val="tx1"/>
                          </a:solidFill>
                          <a:effectLst/>
                          <a:uLnTx/>
                          <a:uFillTx/>
                        </a:rPr>
                        <a:t>日までに就農した（する）</a:t>
                      </a:r>
                      <a:r>
                        <a:rPr kumimoji="0" lang="ja-JP" altLang="en-US" sz="1200" b="0" u="none" strike="noStrike" kern="1200" cap="none" spc="0" normalizeH="0" baseline="0" noProof="0" dirty="0">
                          <a:ln>
                            <a:noFill/>
                          </a:ln>
                          <a:solidFill>
                            <a:srgbClr val="FF0000"/>
                          </a:solidFill>
                          <a:effectLst/>
                          <a:uLnTx/>
                          <a:uFillTx/>
                        </a:rPr>
                        <a:t>認定就農者が対象</a:t>
                      </a:r>
                      <a:r>
                        <a:rPr kumimoji="0" lang="ja-JP" altLang="en-US" sz="1200" b="0" u="none" strike="noStrike" kern="1200" cap="none" spc="0" normalizeH="0" baseline="0" noProof="0" dirty="0">
                          <a:ln>
                            <a:noFill/>
                          </a:ln>
                          <a:solidFill>
                            <a:srgbClr val="000000"/>
                          </a:solidFill>
                          <a:effectLst/>
                          <a:uLnTx/>
                          <a:uFillTx/>
                        </a:rPr>
                        <a:t>です。</a:t>
                      </a:r>
                      <a:endParaRPr kumimoji="0" lang="en-US" altLang="ja-JP" sz="1200" b="0" u="none" strike="noStrike" kern="1200" cap="none" spc="0" normalizeH="0" baseline="0" noProof="0" dirty="0">
                        <a:ln>
                          <a:noFill/>
                        </a:ln>
                        <a:solidFill>
                          <a:srgbClr val="00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solidFill>
                            <a:prstClr val="black"/>
                          </a:solidFill>
                          <a:effectLst/>
                          <a:uLnTx/>
                          <a:uFillTx/>
                        </a:rPr>
                        <a:t>・</a:t>
                      </a:r>
                      <a:r>
                        <a:rPr kumimoji="1" lang="ja-JP" altLang="en-US" sz="1200" b="0" u="none" strike="noStrike" kern="1200" cap="none" spc="0" normalizeH="0" baseline="0" noProof="0" dirty="0">
                          <a:ln>
                            <a:noFill/>
                          </a:ln>
                          <a:solidFill>
                            <a:srgbClr val="FF0000"/>
                          </a:solidFill>
                          <a:effectLst/>
                          <a:uLnTx/>
                          <a:uFillTx/>
                        </a:rPr>
                        <a:t>事業実施年度に就農する者</a:t>
                      </a:r>
                      <a:r>
                        <a:rPr kumimoji="1" lang="ja-JP" altLang="en-US" sz="1200" b="0" u="none" strike="noStrike" kern="1200" cap="none" spc="0" normalizeH="0" baseline="0" noProof="0" dirty="0">
                          <a:ln>
                            <a:noFill/>
                          </a:ln>
                          <a:solidFill>
                            <a:prstClr val="black"/>
                          </a:solidFill>
                          <a:effectLst/>
                          <a:uLnTx/>
                          <a:uFillTx/>
                        </a:rPr>
                        <a:t>又は</a:t>
                      </a:r>
                      <a:r>
                        <a:rPr kumimoji="1" lang="ja-JP" altLang="en-US" sz="1200" b="0" u="none" strike="noStrike" kern="1200" cap="none" spc="0" normalizeH="0" baseline="0" noProof="0" dirty="0">
                          <a:ln>
                            <a:noFill/>
                          </a:ln>
                          <a:solidFill>
                            <a:srgbClr val="FF0000"/>
                          </a:solidFill>
                          <a:effectLst/>
                          <a:uLnTx/>
                          <a:uFillTx/>
                        </a:rPr>
                        <a:t>就農後５年度以内の認定就農者である者</a:t>
                      </a:r>
                      <a:r>
                        <a:rPr kumimoji="1" lang="ja-JP" altLang="en-US" sz="1200" b="0" u="none" strike="noStrike" kern="1200" cap="none" spc="0" normalizeH="0" baseline="0" noProof="0" dirty="0">
                          <a:ln>
                            <a:noFill/>
                          </a:ln>
                          <a:solidFill>
                            <a:prstClr val="black"/>
                          </a:solidFill>
                          <a:effectLst/>
                          <a:uLnTx/>
                          <a:uFillTx/>
                        </a:rPr>
                        <a:t>は、本新規就農ポイントでのポイント算出をせずに、①の付加価値額の拡大ポイントのア（現状ポイント）及びイ（拡大率目標ポイント）でポイント算出することも可能です。</a:t>
                      </a:r>
                    </a:p>
                    <a:p>
                      <a:pPr marL="0" marR="0" lvl="0" indent="0" algn="just" defTabSz="457200" rtl="0" eaLnBrk="1" fontAlgn="auto" latinLnBrk="0" hangingPunct="0">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solidFill>
                            <a:prstClr val="black"/>
                          </a:solidFill>
                          <a:effectLst/>
                          <a:uLnTx/>
                          <a:uFillTx/>
                        </a:rPr>
                        <a:t>（本新規就農ポイントの加算を受けた場合、 ①の付加価値額の拡大ポイントのア（現状ポイント）及びイ（拡大率目標ポイント）によりポイント算出することはできません。）</a:t>
                      </a:r>
                      <a:endParaRPr kumimoji="1" lang="en-US" altLang="ja-JP" sz="1200" b="0" u="none" strike="noStrike" kern="1200" cap="none" spc="0" normalizeH="0" baseline="0" noProof="0" dirty="0">
                        <a:ln>
                          <a:noFill/>
                        </a:ln>
                        <a:solidFill>
                          <a:prstClr val="black"/>
                        </a:solidFill>
                        <a:effectLst/>
                        <a:uLnTx/>
                        <a:uFillTx/>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solidFill>
                            <a:prstClr val="black"/>
                          </a:solidFill>
                          <a:effectLst/>
                          <a:uLnTx/>
                          <a:uFillTx/>
                        </a:rPr>
                        <a:t>・</a:t>
                      </a:r>
                      <a:r>
                        <a:rPr kumimoji="0" lang="ja-JP" altLang="ja-JP" sz="1200" b="0" u="none" strike="noStrike" kern="1200" cap="none" spc="0" normalizeH="0" baseline="0" noProof="0" dirty="0">
                          <a:ln>
                            <a:noFill/>
                          </a:ln>
                          <a:solidFill>
                            <a:srgbClr val="000000"/>
                          </a:solidFill>
                          <a:effectLst/>
                          <a:uLnTx/>
                          <a:uFillTx/>
                        </a:rPr>
                        <a:t>「就農」とは、基本的に</a:t>
                      </a:r>
                      <a:r>
                        <a:rPr kumimoji="0" lang="ja-JP" altLang="en-US" sz="1200" b="0" u="none" strike="noStrike" kern="1200" cap="none" spc="0" normalizeH="0" baseline="0" noProof="0" dirty="0">
                          <a:ln>
                            <a:noFill/>
                          </a:ln>
                          <a:solidFill>
                            <a:srgbClr val="000000"/>
                          </a:solidFill>
                          <a:effectLst/>
                          <a:uLnTx/>
                          <a:uFillTx/>
                        </a:rPr>
                        <a:t>以下の時点を</a:t>
                      </a:r>
                      <a:r>
                        <a:rPr kumimoji="0" lang="ja-JP" altLang="ja-JP" sz="1200" b="0" u="none" strike="noStrike" kern="1200" cap="none" spc="0" normalizeH="0" baseline="0" noProof="0" dirty="0">
                          <a:ln>
                            <a:noFill/>
                          </a:ln>
                          <a:solidFill>
                            <a:srgbClr val="000000"/>
                          </a:solidFill>
                          <a:effectLst/>
                          <a:uLnTx/>
                          <a:uFillTx/>
                        </a:rPr>
                        <a:t>い</a:t>
                      </a:r>
                      <a:r>
                        <a:rPr kumimoji="0" lang="ja-JP" altLang="en-US" sz="1200" b="0" u="none" strike="noStrike" kern="1200" cap="none" spc="0" normalizeH="0" baseline="0" noProof="0" dirty="0">
                          <a:ln>
                            <a:noFill/>
                          </a:ln>
                          <a:solidFill>
                            <a:srgbClr val="000000"/>
                          </a:solidFill>
                          <a:effectLst/>
                          <a:uLnTx/>
                          <a:uFillTx/>
                        </a:rPr>
                        <a:t>いますが、</a:t>
                      </a:r>
                      <a:r>
                        <a:rPr kumimoji="0" lang="ja-JP" altLang="ja-JP" sz="1200" b="0" u="none" strike="noStrike" kern="1200" cap="none" spc="0" normalizeH="0" baseline="0" noProof="0" dirty="0">
                          <a:ln>
                            <a:noFill/>
                          </a:ln>
                          <a:solidFill>
                            <a:srgbClr val="000000"/>
                          </a:solidFill>
                          <a:effectLst/>
                          <a:uLnTx/>
                          <a:uFillTx/>
                        </a:rPr>
                        <a:t>個々の事情により判断</a:t>
                      </a:r>
                      <a:r>
                        <a:rPr kumimoji="0" lang="ja-JP" altLang="en-US" sz="1200" b="0" u="none" strike="noStrike" kern="1200" cap="none" spc="0" normalizeH="0" baseline="0" noProof="0" dirty="0">
                          <a:ln>
                            <a:noFill/>
                          </a:ln>
                          <a:solidFill>
                            <a:srgbClr val="000000"/>
                          </a:solidFill>
                          <a:effectLst/>
                          <a:uLnTx/>
                          <a:uFillTx/>
                        </a:rPr>
                        <a:t>してください。</a:t>
                      </a:r>
                      <a:endParaRPr kumimoji="0" lang="en-US" altLang="ja-JP" sz="1200" b="0" u="none" strike="noStrike" kern="1200" cap="none" spc="0" normalizeH="0" baseline="0" noProof="0" dirty="0">
                        <a:ln>
                          <a:noFill/>
                        </a:ln>
                        <a:solidFill>
                          <a:srgbClr val="000000"/>
                        </a:solidFill>
                        <a:effectLst/>
                        <a:uLnTx/>
                        <a:uFillTx/>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rgbClr val="000000"/>
                          </a:solidFill>
                          <a:effectLst/>
                          <a:uLnTx/>
                          <a:uFillTx/>
                        </a:rPr>
                        <a:t>　</a:t>
                      </a:r>
                      <a:r>
                        <a:rPr kumimoji="0" lang="ja-JP" altLang="ja-JP" sz="1200" b="0" u="none" strike="noStrike" kern="1200" cap="none" spc="0" normalizeH="0" baseline="0" noProof="0" dirty="0">
                          <a:ln>
                            <a:noFill/>
                          </a:ln>
                          <a:solidFill>
                            <a:srgbClr val="000000"/>
                          </a:solidFill>
                          <a:effectLst/>
                          <a:uLnTx/>
                          <a:uFillTx/>
                        </a:rPr>
                        <a:t>①農業を開始した時点</a:t>
                      </a:r>
                      <a:endParaRPr kumimoji="0" lang="en-US" altLang="ja-JP" sz="1200" b="0" u="none" strike="noStrike" kern="1200" cap="none" spc="0" normalizeH="0" baseline="0" noProof="0" dirty="0">
                        <a:ln>
                          <a:noFill/>
                        </a:ln>
                        <a:solidFill>
                          <a:srgbClr val="000000"/>
                        </a:solidFill>
                        <a:effectLst/>
                        <a:uLnTx/>
                        <a:uFillTx/>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rgbClr val="000000"/>
                          </a:solidFill>
                          <a:effectLst/>
                          <a:uLnTx/>
                          <a:uFillTx/>
                        </a:rPr>
                        <a:t>　②</a:t>
                      </a:r>
                      <a:r>
                        <a:rPr kumimoji="0" lang="ja-JP" altLang="ja-JP" sz="1200" b="0" u="none" strike="noStrike" kern="1200" cap="none" spc="0" normalizeH="0" baseline="0" noProof="0" dirty="0">
                          <a:ln>
                            <a:noFill/>
                          </a:ln>
                          <a:solidFill>
                            <a:srgbClr val="000000"/>
                          </a:solidFill>
                          <a:effectLst/>
                          <a:uLnTx/>
                          <a:uFillTx/>
                        </a:rPr>
                        <a:t>農用地等の所有権</a:t>
                      </a:r>
                      <a:r>
                        <a:rPr kumimoji="0" lang="ja-JP" altLang="en-US" sz="1200" b="0" u="none" strike="noStrike" kern="1200" cap="none" spc="0" normalizeH="0" baseline="0" noProof="0" dirty="0">
                          <a:ln>
                            <a:noFill/>
                          </a:ln>
                          <a:solidFill>
                            <a:srgbClr val="000000"/>
                          </a:solidFill>
                          <a:effectLst/>
                          <a:uLnTx/>
                          <a:uFillTx/>
                        </a:rPr>
                        <a:t>・</a:t>
                      </a:r>
                      <a:r>
                        <a:rPr kumimoji="0" lang="ja-JP" altLang="ja-JP" sz="1200" b="0" u="none" strike="noStrike" kern="1200" cap="none" spc="0" normalizeH="0" baseline="0" noProof="0" dirty="0">
                          <a:ln>
                            <a:noFill/>
                          </a:ln>
                          <a:solidFill>
                            <a:srgbClr val="000000"/>
                          </a:solidFill>
                          <a:effectLst/>
                          <a:uLnTx/>
                          <a:uFillTx/>
                        </a:rPr>
                        <a:t>賃借権の</a:t>
                      </a:r>
                      <a:r>
                        <a:rPr kumimoji="0" lang="ja-JP" altLang="en-US" sz="1200" b="0" u="none" strike="noStrike" kern="1200" cap="none" spc="0" normalizeH="0" baseline="0" noProof="0" dirty="0">
                          <a:ln>
                            <a:noFill/>
                          </a:ln>
                          <a:solidFill>
                            <a:srgbClr val="000000"/>
                          </a:solidFill>
                          <a:effectLst/>
                          <a:uLnTx/>
                          <a:uFillTx/>
                        </a:rPr>
                        <a:t>移転・設定等した時点</a:t>
                      </a:r>
                      <a:endParaRPr kumimoji="0" lang="en-US" altLang="ja-JP" sz="1200" b="0" u="none" strike="noStrike" kern="1200" cap="none" spc="0" normalizeH="0" baseline="0" noProof="0" dirty="0">
                        <a:ln>
                          <a:noFill/>
                        </a:ln>
                        <a:solidFill>
                          <a:srgbClr val="000000"/>
                        </a:solidFill>
                        <a:effectLst/>
                        <a:uLnTx/>
                        <a:uFillTx/>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rgbClr val="000000"/>
                          </a:solidFill>
                          <a:effectLst/>
                          <a:uLnTx/>
                          <a:uFillTx/>
                        </a:rPr>
                        <a:t>　</a:t>
                      </a:r>
                      <a:r>
                        <a:rPr kumimoji="0" lang="ja-JP" altLang="ja-JP" sz="1200" b="0" u="none" strike="noStrike" kern="1200" cap="none" spc="0" normalizeH="0" baseline="0" noProof="0" dirty="0">
                          <a:ln>
                            <a:noFill/>
                          </a:ln>
                          <a:solidFill>
                            <a:srgbClr val="000000"/>
                          </a:solidFill>
                          <a:effectLst/>
                          <a:uLnTx/>
                          <a:uFillTx/>
                        </a:rPr>
                        <a:t>③機械や施設の取得又は設置等を</a:t>
                      </a:r>
                      <a:r>
                        <a:rPr kumimoji="0" lang="ja-JP" altLang="en-US" sz="1200" b="0" u="none" strike="noStrike" kern="1200" cap="none" spc="0" normalizeH="0" baseline="0" noProof="0" dirty="0">
                          <a:ln>
                            <a:noFill/>
                          </a:ln>
                          <a:solidFill>
                            <a:srgbClr val="000000"/>
                          </a:solidFill>
                          <a:effectLst/>
                          <a:uLnTx/>
                          <a:uFillTx/>
                        </a:rPr>
                        <a:t>した時点</a:t>
                      </a:r>
                      <a:endParaRPr kumimoji="0" lang="en-US" altLang="ja-JP" sz="1200" b="0" u="none" strike="noStrike" kern="1200" cap="none" spc="0" normalizeH="0" baseline="0" noProof="0" dirty="0">
                        <a:ln>
                          <a:noFill/>
                        </a:ln>
                        <a:solidFill>
                          <a:srgbClr val="000000"/>
                        </a:solidFill>
                        <a:effectLst/>
                        <a:uLnTx/>
                        <a:uFillTx/>
                      </a:endParaRPr>
                    </a:p>
                    <a:p>
                      <a:pPr marL="0" marR="0" lvl="0" indent="0" algn="just" defTabSz="457200" rtl="0" eaLnBrk="1" fontAlgn="auto" latinLnBrk="0" hangingPunct="0">
                        <a:lnSpc>
                          <a:spcPts val="12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rgbClr val="000000"/>
                          </a:solidFill>
                          <a:effectLst/>
                          <a:uLnTx/>
                          <a:uFillTx/>
                        </a:rPr>
                        <a:t>　</a:t>
                      </a:r>
                      <a:endParaRPr kumimoji="0" lang="en-US" altLang="ja-JP" sz="1200" b="0" u="none" strike="noStrike" kern="1200" cap="none" spc="0" normalizeH="0" baseline="0" noProof="0" dirty="0">
                        <a:ln>
                          <a:noFill/>
                        </a:ln>
                        <a:solidFill>
                          <a:srgbClr val="000000"/>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a:t>
                      </a:r>
                      <a:r>
                        <a:rPr kumimoji="0" lang="ja-JP" altLang="ja-JP" sz="1200" b="0" u="none" strike="noStrike" kern="1200" cap="none" spc="0" normalizeH="0" baseline="0" noProof="0" dirty="0">
                          <a:ln>
                            <a:noFill/>
                          </a:ln>
                          <a:solidFill>
                            <a:prstClr val="black"/>
                          </a:solidFill>
                          <a:effectLst/>
                          <a:uLnTx/>
                          <a:uFillTx/>
                        </a:rPr>
                        <a:t>後継者の認定就農者は、親が行っていた</a:t>
                      </a:r>
                      <a:r>
                        <a:rPr kumimoji="0" lang="ja-JP" altLang="en-US" sz="1200" b="0" u="none" strike="noStrike" kern="1200" cap="none" spc="0" normalizeH="0" baseline="0" noProof="0" dirty="0">
                          <a:ln>
                            <a:noFill/>
                          </a:ln>
                          <a:solidFill>
                            <a:prstClr val="black"/>
                          </a:solidFill>
                          <a:effectLst/>
                          <a:uLnTx/>
                          <a:uFillTx/>
                        </a:rPr>
                        <a:t>取組に基づくポイント算出</a:t>
                      </a:r>
                      <a:r>
                        <a:rPr kumimoji="0" lang="ja-JP" altLang="ja-JP" sz="1200" b="0" u="none" strike="noStrike" kern="1200" cap="none" spc="0" normalizeH="0" baseline="0" noProof="0" dirty="0">
                          <a:ln>
                            <a:noFill/>
                          </a:ln>
                          <a:solidFill>
                            <a:prstClr val="black"/>
                          </a:solidFill>
                          <a:effectLst/>
                          <a:uLnTx/>
                          <a:uFillTx/>
                        </a:rPr>
                        <a:t>はでき</a:t>
                      </a:r>
                      <a:r>
                        <a:rPr kumimoji="0" lang="ja-JP" altLang="en-US" sz="1200" b="0" u="none" strike="noStrike" kern="1200" cap="none" spc="0" normalizeH="0" baseline="0" noProof="0" dirty="0">
                          <a:ln>
                            <a:noFill/>
                          </a:ln>
                          <a:solidFill>
                            <a:prstClr val="black"/>
                          </a:solidFill>
                          <a:effectLst/>
                          <a:uLnTx/>
                          <a:uFillTx/>
                        </a:rPr>
                        <a:t>ません</a:t>
                      </a:r>
                      <a:endParaRPr kumimoji="0" lang="en-US" altLang="ja-JP" sz="1200" b="0" u="none" strike="noStrike" kern="1200" cap="none" spc="0" normalizeH="0" baseline="0" noProof="0" dirty="0">
                        <a:ln>
                          <a:noFill/>
                        </a:ln>
                        <a:solidFill>
                          <a:prstClr val="black"/>
                        </a:solidFill>
                        <a:effectLst/>
                        <a:uLnTx/>
                        <a:uFillTx/>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　</a:t>
                      </a:r>
                      <a:r>
                        <a:rPr kumimoji="0" lang="ja-JP" altLang="ja-JP" sz="1200" b="0" u="none" strike="noStrike" kern="1200" cap="none" spc="0" normalizeH="0" baseline="0" noProof="0" dirty="0">
                          <a:ln>
                            <a:noFill/>
                          </a:ln>
                          <a:solidFill>
                            <a:prstClr val="black"/>
                          </a:solidFill>
                          <a:effectLst/>
                          <a:uLnTx/>
                          <a:uFillTx/>
                        </a:rPr>
                        <a:t>（事業の承継後に新たに取り組んだ場合は</a:t>
                      </a:r>
                      <a:r>
                        <a:rPr kumimoji="0" lang="ja-JP" altLang="en-US" sz="1200" b="0" u="none" strike="noStrike" kern="1200" cap="none" spc="0" normalizeH="0" baseline="0" noProof="0" dirty="0">
                          <a:ln>
                            <a:noFill/>
                          </a:ln>
                          <a:solidFill>
                            <a:prstClr val="black"/>
                          </a:solidFill>
                          <a:effectLst/>
                          <a:uLnTx/>
                          <a:uFillTx/>
                        </a:rPr>
                        <a:t>対象</a:t>
                      </a:r>
                      <a:r>
                        <a:rPr kumimoji="0" lang="ja-JP" altLang="ja-JP" sz="1200" b="0" u="none" strike="noStrike" kern="1200" cap="none" spc="0" normalizeH="0" baseline="0" noProof="0" dirty="0">
                          <a:ln>
                            <a:noFill/>
                          </a:ln>
                          <a:solidFill>
                            <a:prstClr val="black"/>
                          </a:solidFill>
                          <a:effectLst/>
                          <a:uLnTx/>
                          <a:uFillTx/>
                        </a:rPr>
                        <a:t>とな</a:t>
                      </a:r>
                      <a:r>
                        <a:rPr kumimoji="0" lang="ja-JP" altLang="en-US" sz="1200" b="0" u="none" strike="noStrike" kern="1200" cap="none" spc="0" normalizeH="0" baseline="0" noProof="0" dirty="0">
                          <a:ln>
                            <a:noFill/>
                          </a:ln>
                          <a:solidFill>
                            <a:prstClr val="black"/>
                          </a:solidFill>
                          <a:effectLst/>
                          <a:uLnTx/>
                          <a:uFillTx/>
                        </a:rPr>
                        <a:t>ります</a:t>
                      </a:r>
                      <a:r>
                        <a:rPr kumimoji="0" lang="ja-JP" altLang="ja-JP" sz="1200" b="0" u="none" strike="noStrike" kern="1200" cap="none" spc="0" normalizeH="0" baseline="0" noProof="0" dirty="0">
                          <a:ln>
                            <a:noFill/>
                          </a:ln>
                          <a:solidFill>
                            <a:prstClr val="black"/>
                          </a:solidFill>
                          <a:effectLst/>
                          <a:uLnTx/>
                          <a:uFillTx/>
                        </a:rPr>
                        <a:t>。）。</a:t>
                      </a:r>
                      <a:endParaRPr kumimoji="0" lang="ja-JP" altLang="en-US" sz="1200" b="0" u="none" strike="noStrike" kern="1200" cap="none" spc="0" normalizeH="0" baseline="0" noProof="0" dirty="0">
                        <a:ln>
                          <a:noFill/>
                        </a:ln>
                        <a:solidFill>
                          <a:prstClr val="black"/>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a:t>
                      </a:r>
                      <a:r>
                        <a:rPr kumimoji="0" lang="ja-JP" altLang="ja-JP" sz="1200" b="0" u="none" strike="noStrike" kern="1200" cap="none" spc="0" normalizeH="0" baseline="0" noProof="0" dirty="0">
                          <a:ln>
                            <a:noFill/>
                          </a:ln>
                          <a:solidFill>
                            <a:prstClr val="black"/>
                          </a:solidFill>
                          <a:effectLst/>
                          <a:uLnTx/>
                          <a:uFillTx/>
                        </a:rPr>
                        <a:t>法人の場合</a:t>
                      </a:r>
                      <a:r>
                        <a:rPr kumimoji="0" lang="ja-JP" altLang="en-US" sz="1200" b="0" u="none" strike="noStrike" kern="1200" cap="none" spc="0" normalizeH="0" baseline="0" noProof="0" dirty="0">
                          <a:ln>
                            <a:noFill/>
                          </a:ln>
                          <a:solidFill>
                            <a:prstClr val="black"/>
                          </a:solidFill>
                          <a:effectLst/>
                          <a:uLnTx/>
                          <a:uFillTx/>
                        </a:rPr>
                        <a:t>、</a:t>
                      </a:r>
                      <a:r>
                        <a:rPr kumimoji="0" lang="ja-JP" altLang="ja-JP" sz="1200" b="0" u="none" strike="noStrike" kern="1200" cap="none" spc="0" normalizeH="0" baseline="0" noProof="0" dirty="0">
                          <a:ln>
                            <a:noFill/>
                          </a:ln>
                          <a:solidFill>
                            <a:prstClr val="black"/>
                          </a:solidFill>
                          <a:effectLst/>
                          <a:uLnTx/>
                          <a:uFillTx/>
                        </a:rPr>
                        <a:t>当該法人が事業実施年度に農業経営を開始し、又は農業経営開始後５年度以内</a:t>
                      </a:r>
                      <a:endParaRPr kumimoji="0" lang="en-US" altLang="ja-JP" sz="1200" b="0" u="none" strike="noStrike" kern="1200" cap="none" spc="0" normalizeH="0" baseline="0" noProof="0" dirty="0">
                        <a:ln>
                          <a:noFill/>
                        </a:ln>
                        <a:solidFill>
                          <a:prstClr val="black"/>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ja-JP" sz="1200" b="0" u="none" strike="noStrike" kern="1200" cap="none" spc="0" normalizeH="0" baseline="0" noProof="0" dirty="0">
                          <a:ln>
                            <a:noFill/>
                          </a:ln>
                          <a:solidFill>
                            <a:prstClr val="black"/>
                          </a:solidFill>
                          <a:effectLst/>
                          <a:uLnTx/>
                          <a:uFillTx/>
                        </a:rPr>
                        <a:t>であり、かつ、認定就農者である場合に</a:t>
                      </a:r>
                      <a:r>
                        <a:rPr kumimoji="0" lang="ja-JP" altLang="en-US" sz="1200" b="0" u="none" strike="noStrike" kern="1200" cap="none" spc="0" normalizeH="0" baseline="0" noProof="0" dirty="0">
                          <a:ln>
                            <a:noFill/>
                          </a:ln>
                          <a:solidFill>
                            <a:prstClr val="black"/>
                          </a:solidFill>
                          <a:effectLst/>
                          <a:uLnTx/>
                          <a:uFillTx/>
                        </a:rPr>
                        <a:t>ポイント算出（２点）ができ、当該法人の</a:t>
                      </a:r>
                      <a:r>
                        <a:rPr kumimoji="0" lang="ja-JP" altLang="ja-JP" sz="1200" b="0" u="none" strike="noStrike" kern="1200" cap="none" spc="0" normalizeH="0" baseline="0" noProof="0" dirty="0">
                          <a:ln>
                            <a:noFill/>
                          </a:ln>
                          <a:solidFill>
                            <a:prstClr val="black"/>
                          </a:solidFill>
                          <a:effectLst/>
                          <a:uLnTx/>
                          <a:uFillTx/>
                        </a:rPr>
                        <a:t>役員の過半</a:t>
                      </a:r>
                      <a:endParaRPr kumimoji="0" lang="en-US" altLang="ja-JP" sz="1200" b="0" u="none" strike="noStrike" kern="1200" cap="none" spc="0" normalizeH="0" baseline="0" noProof="0" dirty="0">
                        <a:ln>
                          <a:noFill/>
                        </a:ln>
                        <a:solidFill>
                          <a:prstClr val="black"/>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ja-JP" sz="1200" b="0" u="none" strike="noStrike" kern="1200" cap="none" spc="0" normalizeH="0" baseline="0" noProof="0" dirty="0">
                          <a:ln>
                            <a:noFill/>
                          </a:ln>
                          <a:solidFill>
                            <a:prstClr val="black"/>
                          </a:solidFill>
                          <a:effectLst/>
                          <a:uLnTx/>
                          <a:uFillTx/>
                        </a:rPr>
                        <a:t>数が</a:t>
                      </a:r>
                      <a:r>
                        <a:rPr kumimoji="0" lang="en-US" altLang="ja-JP" sz="1200" b="0" u="none" strike="noStrike" kern="1200" cap="none" spc="0" normalizeH="0" baseline="0" noProof="0" dirty="0">
                          <a:ln>
                            <a:noFill/>
                          </a:ln>
                          <a:solidFill>
                            <a:prstClr val="black"/>
                          </a:solidFill>
                          <a:effectLst/>
                          <a:uLnTx/>
                          <a:uFillTx/>
                        </a:rPr>
                        <a:t>50</a:t>
                      </a:r>
                      <a:r>
                        <a:rPr kumimoji="0" lang="ja-JP" altLang="ja-JP" sz="1200" b="0" u="none" strike="noStrike" kern="1200" cap="none" spc="0" normalizeH="0" baseline="0" noProof="0" dirty="0">
                          <a:ln>
                            <a:noFill/>
                          </a:ln>
                          <a:solidFill>
                            <a:prstClr val="black"/>
                          </a:solidFill>
                          <a:effectLst/>
                          <a:uLnTx/>
                          <a:uFillTx/>
                        </a:rPr>
                        <a:t>歳以下</a:t>
                      </a:r>
                      <a:r>
                        <a:rPr kumimoji="0" lang="ja-JP" altLang="en-US" sz="1200" b="0" u="none" strike="noStrike" kern="1200" cap="none" spc="0" normalizeH="0" baseline="0" noProof="0" dirty="0">
                          <a:ln>
                            <a:noFill/>
                          </a:ln>
                          <a:solidFill>
                            <a:prstClr val="black"/>
                          </a:solidFill>
                          <a:effectLst/>
                          <a:uLnTx/>
                          <a:uFillTx/>
                        </a:rPr>
                        <a:t>である場合、さらに２点</a:t>
                      </a:r>
                      <a:r>
                        <a:rPr kumimoji="0" lang="ja-JP" altLang="ja-JP" sz="1200" b="0" u="none" strike="noStrike" kern="1200" cap="none" spc="0" normalizeH="0" baseline="0" noProof="0" dirty="0">
                          <a:ln>
                            <a:noFill/>
                          </a:ln>
                          <a:solidFill>
                            <a:prstClr val="black"/>
                          </a:solidFill>
                          <a:effectLst/>
                          <a:uLnTx/>
                          <a:uFillTx/>
                        </a:rPr>
                        <a:t>加点でき</a:t>
                      </a:r>
                      <a:r>
                        <a:rPr kumimoji="0" lang="ja-JP" altLang="en-US" sz="1200" b="0" u="none" strike="noStrike" kern="1200" cap="none" spc="0" normalizeH="0" baseline="0" noProof="0" dirty="0">
                          <a:ln>
                            <a:noFill/>
                          </a:ln>
                          <a:solidFill>
                            <a:prstClr val="black"/>
                          </a:solidFill>
                          <a:effectLst/>
                          <a:uLnTx/>
                          <a:uFillTx/>
                        </a:rPr>
                        <a:t>ます</a:t>
                      </a:r>
                      <a:r>
                        <a:rPr kumimoji="0" lang="ja-JP" altLang="ja-JP" sz="1200" b="0" u="none" strike="noStrike" kern="1200" cap="none" spc="0" normalizeH="0" baseline="0" noProof="0" dirty="0">
                          <a:ln>
                            <a:noFill/>
                          </a:ln>
                          <a:solidFill>
                            <a:prstClr val="black"/>
                          </a:solidFill>
                          <a:effectLst/>
                          <a:uLnTx/>
                          <a:uFillTx/>
                        </a:rPr>
                        <a:t>。</a:t>
                      </a: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（注）家族経営や任意組織（集落営農組織や農業者の組織する団体等）等が法人化した法人や　</a:t>
                      </a: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親元就農した者等について、同一の経営が継続しているとして過去の取組の実績により「⑤新</a:t>
                      </a: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規就農」以外の項目で加点した場合には、「⑤新規就農」の加点対象となる者であっても</a:t>
                      </a: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「⑤新規就農」の加点は行いません。</a:t>
                      </a: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u="none" strike="noStrike" kern="1200" cap="none" spc="0" normalizeH="0" baseline="0" noProof="0" dirty="0">
                        <a:ln>
                          <a:noFill/>
                        </a:ln>
                        <a:solidFill>
                          <a:prstClr val="black"/>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endParaRPr kumimoji="0" lang="en-US" altLang="ja-JP" sz="1200" b="1" u="none" strike="noStrike" kern="1200" cap="none" spc="0" normalizeH="0" baseline="0" noProof="0" dirty="0">
                        <a:ln>
                          <a:noFill/>
                        </a:ln>
                        <a:solidFill>
                          <a:srgbClr val="FF0000"/>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endParaRPr kumimoji="0" lang="en-US" altLang="ja-JP" sz="1200" b="1" u="none" strike="noStrike" kern="1200" cap="none" spc="0" normalizeH="0" baseline="0" noProof="0" dirty="0">
                        <a:ln>
                          <a:noFill/>
                        </a:ln>
                        <a:solidFill>
                          <a:srgbClr val="FF0000"/>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en-US" altLang="ja-JP" sz="1200" b="1" u="none" strike="noStrike" kern="1200" cap="none" spc="0" normalizeH="0" baseline="0" noProof="0" dirty="0">
                          <a:ln>
                            <a:noFill/>
                          </a:ln>
                          <a:solidFill>
                            <a:srgbClr val="FF0000"/>
                          </a:solidFill>
                          <a:effectLst/>
                          <a:uLnTx/>
                          <a:uFillTx/>
                        </a:rPr>
                        <a:t>【</a:t>
                      </a:r>
                      <a:r>
                        <a:rPr kumimoji="0" lang="ja-JP" altLang="en-US" sz="1200" b="1" u="none" strike="noStrike" kern="1200" cap="none" spc="0" normalizeH="0" baseline="0" noProof="0" dirty="0">
                          <a:ln>
                            <a:noFill/>
                          </a:ln>
                          <a:solidFill>
                            <a:srgbClr val="FF0000"/>
                          </a:solidFill>
                          <a:effectLst/>
                          <a:uLnTx/>
                          <a:uFillTx/>
                        </a:rPr>
                        <a:t>確認資料</a:t>
                      </a:r>
                      <a:r>
                        <a:rPr kumimoji="0" lang="en-US" altLang="ja-JP" sz="1200" b="1" u="none" strike="noStrike" kern="1200" cap="none" spc="0" normalizeH="0" baseline="0" noProof="0" dirty="0">
                          <a:ln>
                            <a:noFill/>
                          </a:ln>
                          <a:solidFill>
                            <a:srgbClr val="FF0000"/>
                          </a:solidFill>
                          <a:effectLst/>
                          <a:uLnTx/>
                          <a:uFillTx/>
                        </a:rPr>
                        <a:t>】</a:t>
                      </a:r>
                      <a:r>
                        <a:rPr kumimoji="0" lang="ja-JP" altLang="en-US" sz="1200" b="1" u="none" strike="noStrike" kern="1200" cap="none" spc="0" normalizeH="0" baseline="0" noProof="0" dirty="0">
                          <a:ln>
                            <a:noFill/>
                          </a:ln>
                          <a:solidFill>
                            <a:srgbClr val="FF0000"/>
                          </a:solidFill>
                          <a:effectLst/>
                          <a:uLnTx/>
                          <a:uFillTx/>
                        </a:rPr>
                        <a:t>　</a:t>
                      </a:r>
                      <a:endParaRPr kumimoji="0" lang="en-US" altLang="ja-JP" sz="1200" b="1" u="none" strike="noStrike" kern="1200" cap="none" spc="0" normalizeH="0" baseline="0" noProof="0" dirty="0">
                        <a:ln>
                          <a:noFill/>
                        </a:ln>
                        <a:solidFill>
                          <a:srgbClr val="FF0000"/>
                        </a:solidFill>
                        <a:effectLst/>
                        <a:uLnTx/>
                        <a:uFillTx/>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en-US" sz="1200" b="1" u="none" strike="noStrike" kern="1200" cap="none" spc="0" normalizeH="0" baseline="0" noProof="0" dirty="0">
                          <a:ln>
                            <a:noFill/>
                          </a:ln>
                          <a:solidFill>
                            <a:srgbClr val="FF0000"/>
                          </a:solidFill>
                          <a:effectLst/>
                          <a:uLnTx/>
                          <a:uFillTx/>
                        </a:rPr>
                        <a:t>　認定就農計画書、就農時期を証する書類（農業次世代人材投資資金（経営開始型）、就農準備資金・経営開始資金、青年等就農計画承認通知書、経営開始計画承認申請書及び経営開始計画承認決定通知書等） 等</a:t>
                      </a:r>
                      <a:endParaRPr kumimoji="0" lang="ja-JP" altLang="ja-JP" sz="1200" b="1"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txBody>
                  <a:tcPr marL="36000" marR="36000"/>
                </a:tc>
                <a:extLst>
                  <a:ext uri="{0D108BD9-81ED-4DB2-BD59-A6C34878D82A}">
                    <a16:rowId xmlns:a16="http://schemas.microsoft.com/office/drawing/2014/main" val="2669199392"/>
                  </a:ext>
                </a:extLst>
              </a:tr>
              <a:tr h="461770">
                <a:tc vMerge="1">
                  <a:txBody>
                    <a:bodyPr/>
                    <a:lstStyle/>
                    <a:p>
                      <a:pPr algn="ctr"/>
                      <a:endParaRPr kumimoji="1" lang="ja-JP" altLang="en-US" sz="1400" b="1" dirty="0">
                        <a:solidFill>
                          <a:schemeClr val="bg1"/>
                        </a:solidFill>
                        <a:latin typeface="+mn-ea"/>
                        <a:ea typeface="+mn-ea"/>
                      </a:endParaRPr>
                    </a:p>
                  </a:txBody>
                  <a:tcPr marL="72000" marR="72000" marT="36000" marB="36000" vert="eaVert" anchor="ctr">
                    <a:solidFill>
                      <a:srgbClr val="4472C4"/>
                    </a:solidFill>
                  </a:tcPr>
                </a:tc>
                <a:tc gridSpan="2">
                  <a:txBody>
                    <a:bodyPr/>
                    <a:lstStyle/>
                    <a:p>
                      <a:r>
                        <a:rPr kumimoji="1" lang="ja-JP" altLang="en-US" sz="1200" dirty="0"/>
                        <a:t>　なお、以下に該当する場合は、それぞれ加点する。</a:t>
                      </a:r>
                      <a:endParaRPr kumimoji="1" lang="en-US" altLang="ja-JP" sz="1200" dirty="0">
                        <a:latin typeface="+mn-ea"/>
                        <a:ea typeface="+mn-ea"/>
                      </a:endParaRPr>
                    </a:p>
                  </a:txBody>
                  <a:tcPr/>
                </a:tc>
                <a:tc hMerge="1">
                  <a:txBody>
                    <a:bodyPr/>
                    <a:lstStyle/>
                    <a:p>
                      <a:endParaRPr kumimoji="1" lang="ja-JP" altLang="en-US" sz="1300" dirty="0">
                        <a:latin typeface="+mn-ea"/>
                        <a:ea typeface="+mn-ea"/>
                      </a:endParaRPr>
                    </a:p>
                  </a:txBody>
                  <a:tcPr marL="72000" marR="36000" marT="36000" marB="36000"/>
                </a:tc>
                <a:tc vMerge="1">
                  <a:txBody>
                    <a:bodyPr/>
                    <a:lstStyle/>
                    <a:p>
                      <a:pPr marL="162516" marR="0" lvl="0" indent="-162516" algn="just" defTabSz="457200" rtl="0" eaLnBrk="1" fontAlgn="auto" latinLnBrk="0" hangingPunct="0">
                        <a:lnSpc>
                          <a:spcPct val="100000"/>
                        </a:lnSpc>
                        <a:spcBef>
                          <a:spcPts val="0"/>
                        </a:spcBef>
                        <a:spcAft>
                          <a:spcPts val="0"/>
                        </a:spcAft>
                        <a:buClrTx/>
                        <a:buSzTx/>
                        <a:buFontTx/>
                        <a:buNone/>
                        <a:tabLst/>
                        <a:defRPr/>
                      </a:pPr>
                      <a:endParaRPr kumimoji="0" lang="ja-JP" altLang="ja-JP" sz="1400" b="1"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txBody>
                  <a:tcPr marL="36000" marR="36000"/>
                </a:tc>
                <a:extLst>
                  <a:ext uri="{0D108BD9-81ED-4DB2-BD59-A6C34878D82A}">
                    <a16:rowId xmlns:a16="http://schemas.microsoft.com/office/drawing/2014/main" val="3454160962"/>
                  </a:ext>
                </a:extLst>
              </a:tr>
              <a:tr h="2529707">
                <a:tc vMerge="1">
                  <a:txBody>
                    <a:bodyPr/>
                    <a:lstStyle/>
                    <a:p>
                      <a:endParaRPr kumimoji="1" lang="ja-JP" altLang="en-US"/>
                    </a:p>
                  </a:txBody>
                  <a:tcPr/>
                </a:tc>
                <a:tc>
                  <a:txBody>
                    <a:bodyPr/>
                    <a:lstStyle/>
                    <a:p>
                      <a:pPr marL="180000" indent="-180000"/>
                      <a:r>
                        <a:rPr kumimoji="1" lang="ja-JP" altLang="en-US" sz="1200" dirty="0"/>
                        <a:t>ａ　</a:t>
                      </a:r>
                      <a:r>
                        <a:rPr kumimoji="1" lang="en-US" altLang="ja-JP" sz="1200" dirty="0"/>
                        <a:t>50</a:t>
                      </a:r>
                      <a:r>
                        <a:rPr kumimoji="1" lang="ja-JP" altLang="en-US" sz="1200" dirty="0"/>
                        <a:t>歳までに就農した者である場合（法人にあっては、役員の過半が</a:t>
                      </a:r>
                      <a:r>
                        <a:rPr kumimoji="1" lang="en-US" altLang="ja-JP" sz="1200" dirty="0"/>
                        <a:t>50</a:t>
                      </a:r>
                      <a:r>
                        <a:rPr kumimoji="1" lang="ja-JP" altLang="en-US" sz="1200" dirty="0"/>
                        <a:t>歳以下である場合に限る。）　　</a:t>
                      </a:r>
                      <a:endParaRPr kumimoji="1" lang="en-US" altLang="ja-JP" sz="1200" dirty="0"/>
                    </a:p>
                    <a:p>
                      <a:endParaRPr kumimoji="1" lang="ja-JP" alt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２点</a:t>
                      </a:r>
                      <a:endParaRPr kumimoji="1" lang="en-US" altLang="ja-JP" sz="1200" dirty="0"/>
                    </a:p>
                    <a:p>
                      <a:pPr algn="ctr"/>
                      <a:endParaRPr kumimoji="1" lang="ja-JP" altLang="en-US" sz="1200" dirty="0">
                        <a:latin typeface="+mn-ea"/>
                        <a:ea typeface="+mn-ea"/>
                      </a:endParaRPr>
                    </a:p>
                  </a:txBody>
                  <a:tcPr marL="72000" marR="36000" marT="36000" marB="36000" anchor="ctr"/>
                </a:tc>
                <a:tc vMerge="1">
                  <a:txBody>
                    <a:bodyPr/>
                    <a:lstStyle/>
                    <a:p>
                      <a:endParaRPr kumimoji="1" lang="ja-JP" altLang="en-US"/>
                    </a:p>
                  </a:txBody>
                  <a:tcPr/>
                </a:tc>
                <a:extLst>
                  <a:ext uri="{0D108BD9-81ED-4DB2-BD59-A6C34878D82A}">
                    <a16:rowId xmlns:a16="http://schemas.microsoft.com/office/drawing/2014/main" val="2361260832"/>
                  </a:ext>
                </a:extLst>
              </a:tr>
              <a:tr h="2529707">
                <a:tc vMerge="1">
                  <a:txBody>
                    <a:bodyPr/>
                    <a:lstStyle/>
                    <a:p>
                      <a:endParaRPr kumimoji="1" lang="ja-JP" altLang="en-US"/>
                    </a:p>
                  </a:txBody>
                  <a:tcPr/>
                </a:tc>
                <a:tc>
                  <a:txBody>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rPr>
                        <a:t>ｂ　経営開始資金等の交付期間中に経営を発展させて交付を終了した者である場合</a:t>
                      </a:r>
                      <a:endParaRPr kumimoji="1" lang="ja-JP" altLang="en-US" sz="1200" kern="1200" dirty="0">
                        <a:solidFill>
                          <a:schemeClr val="dk1"/>
                        </a:solidFill>
                        <a:latin typeface="+mn-ea"/>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１点</a:t>
                      </a:r>
                    </a:p>
                    <a:p>
                      <a:pPr algn="ctr"/>
                      <a:endParaRPr kumimoji="1" lang="ja-JP" altLang="en-US" sz="1200" dirty="0">
                        <a:latin typeface="+mn-ea"/>
                        <a:ea typeface="+mn-ea"/>
                      </a:endParaRPr>
                    </a:p>
                  </a:txBody>
                  <a:tcPr marL="72000" marR="36000" marT="36000" marB="36000" anchor="ctr"/>
                </a:tc>
                <a:tc vMerge="1">
                  <a:txBody>
                    <a:bodyPr/>
                    <a:lstStyle/>
                    <a:p>
                      <a:endParaRPr kumimoji="1" lang="ja-JP" altLang="en-US"/>
                    </a:p>
                  </a:txBody>
                  <a:tcPr/>
                </a:tc>
                <a:extLst>
                  <a:ext uri="{0D108BD9-81ED-4DB2-BD59-A6C34878D82A}">
                    <a16:rowId xmlns:a16="http://schemas.microsoft.com/office/drawing/2014/main" val="3573697365"/>
                  </a:ext>
                </a:extLst>
              </a:tr>
            </a:tbl>
          </a:graphicData>
        </a:graphic>
      </p:graphicFrame>
      <p:sp>
        <p:nvSpPr>
          <p:cNvPr id="2" name="四角形: メモ 1">
            <a:extLst>
              <a:ext uri="{FF2B5EF4-FFF2-40B4-BE49-F238E27FC236}">
                <a16:creationId xmlns:a16="http://schemas.microsoft.com/office/drawing/2014/main" id="{1918EF50-A593-E5BF-0DCA-0750C52639B0}"/>
              </a:ext>
            </a:extLst>
          </p:cNvPr>
          <p:cNvSpPr/>
          <p:nvPr/>
        </p:nvSpPr>
        <p:spPr>
          <a:xfrm>
            <a:off x="3488016" y="4437112"/>
            <a:ext cx="6375984" cy="1152128"/>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latin typeface="+mn-ea"/>
              </a:rPr>
              <a:t>【</a:t>
            </a:r>
            <a:r>
              <a:rPr kumimoji="1" lang="ja-JP" altLang="en-US" sz="1200" b="0" i="0" u="none" strike="noStrike" kern="1200" cap="none" spc="0" normalizeH="0" baseline="0" noProof="0" dirty="0">
                <a:ln>
                  <a:noFill/>
                </a:ln>
                <a:solidFill>
                  <a:srgbClr val="FF0000"/>
                </a:solidFill>
                <a:effectLst/>
                <a:uLnTx/>
                <a:uFillTx/>
                <a:latin typeface="+mn-ea"/>
                <a:cs typeface="+mn-cs"/>
              </a:rPr>
              <a:t>ポイント算出の誤り事例</a:t>
            </a:r>
            <a:r>
              <a:rPr kumimoji="1" lang="en-US" altLang="ja-JP" sz="1200" b="0" i="0" u="none" strike="noStrike" kern="1200" cap="none" spc="0" normalizeH="0" baseline="0" noProof="0" dirty="0">
                <a:ln>
                  <a:noFill/>
                </a:ln>
                <a:solidFill>
                  <a:srgbClr val="FF0000"/>
                </a:solidFill>
                <a:effectLst/>
                <a:uLnTx/>
                <a:uFillTx/>
                <a:latin typeface="+mn-ea"/>
                <a:cs typeface="+mn-cs"/>
              </a:rPr>
              <a:t>】</a:t>
            </a:r>
            <a:endParaRPr kumimoji="1" lang="ja-JP" altLang="en-US" sz="1200" b="0" i="0" u="none" strike="noStrike" kern="1200" cap="none" spc="0" normalizeH="0" baseline="0" noProof="0" dirty="0">
              <a:ln>
                <a:noFill/>
              </a:ln>
              <a:solidFill>
                <a:srgbClr val="FF0000"/>
              </a:solidFill>
              <a:effectLst/>
              <a:uLnTx/>
              <a:uFillTx/>
              <a:latin typeface="+mn-ea"/>
              <a:cs typeface="+mn-cs"/>
            </a:endParaRPr>
          </a:p>
          <a:p>
            <a:pPr marL="0" marR="0" lvl="0" indent="0" algn="ctr" defTabSz="457200" rtl="0" eaLnBrk="1" fontAlgn="auto" latinLnBrk="0" hangingPunct="1">
              <a:lnSpc>
                <a:spcPts val="3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n-ea"/>
                <a:cs typeface="+mn-cs"/>
              </a:rPr>
              <a:t>・新規就農者ではあるものの認定就農者ではなかったのに、ポイント算出してしまった</a:t>
            </a:r>
            <a:endParaRPr kumimoji="0" lang="en-US" altLang="ja-JP" sz="12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n-ea"/>
                <a:cs typeface="+mn-cs"/>
              </a:rPr>
              <a:t>・事業実施の翌年度から経営開始資金等の交付を受けない場合も対象であると誤認し、ポイント算出してしまった（ｂの加算を適用できる者は、交付期間中に経営を発展させて交付を終了した場合に限ります。）。</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n-ea"/>
              <a:cs typeface="+mn-cs"/>
            </a:endParaRPr>
          </a:p>
        </p:txBody>
      </p:sp>
      <p:sp>
        <p:nvSpPr>
          <p:cNvPr id="6" name="スライド番号プレースホルダー 5">
            <a:extLst>
              <a:ext uri="{FF2B5EF4-FFF2-40B4-BE49-F238E27FC236}">
                <a16:creationId xmlns:a16="http://schemas.microsoft.com/office/drawing/2014/main" id="{984D1359-104F-3DD5-1B29-8D7A8D5EE1D6}"/>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19</a:t>
            </a:fld>
            <a:endParaRPr kumimoji="1" lang="ja-JP" altLang="en-US" dirty="0">
              <a:solidFill>
                <a:schemeClr val="tx1"/>
              </a:solidFill>
            </a:endParaRPr>
          </a:p>
        </p:txBody>
      </p:sp>
    </p:spTree>
    <p:extLst>
      <p:ext uri="{BB962C8B-B14F-4D97-AF65-F5344CB8AC3E}">
        <p14:creationId xmlns:p14="http://schemas.microsoft.com/office/powerpoint/2010/main" val="366214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598EE24-3A00-4B05-949E-9D6B05A023C5}"/>
              </a:ext>
            </a:extLst>
          </p:cNvPr>
          <p:cNvSpPr/>
          <p:nvPr/>
        </p:nvSpPr>
        <p:spPr>
          <a:xfrm>
            <a:off x="8405091" y="6049818"/>
            <a:ext cx="1243431" cy="774993"/>
          </a:xfrm>
          <a:prstGeom prst="rect">
            <a:avLst/>
          </a:prstGeom>
          <a:noFill/>
          <a:ln w="190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6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E6CE3B67-565F-4B10-8A1A-FBC0E5E0E089}"/>
              </a:ext>
            </a:extLst>
          </p:cNvPr>
          <p:cNvSpPr txBox="1"/>
          <p:nvPr/>
        </p:nvSpPr>
        <p:spPr>
          <a:xfrm>
            <a:off x="516522" y="448051"/>
            <a:ext cx="1515478" cy="478201"/>
          </a:xfrm>
          <a:prstGeom prst="roundRect">
            <a:avLst/>
          </a:prstGeom>
          <a:solidFill>
            <a:schemeClr val="accent6"/>
          </a:solidFill>
          <a:ln>
            <a:noFill/>
          </a:ln>
        </p:spPr>
        <p:txBody>
          <a:bodyPr wrap="square" tIns="10800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rPr>
              <a:t>目　　次</a:t>
            </a:r>
            <a:endParaRPr kumimoji="0" lang="en-US" altLang="ja-JP" sz="1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F5ACCC6F-5AC3-6114-EA72-A0D190CC0ADB}"/>
              </a:ext>
            </a:extLst>
          </p:cNvPr>
          <p:cNvSpPr txBox="1"/>
          <p:nvPr/>
        </p:nvSpPr>
        <p:spPr>
          <a:xfrm>
            <a:off x="1033192" y="1551563"/>
            <a:ext cx="7771134" cy="3754874"/>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Ⅰ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事業の仕組み、進め方</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600" dirty="0">
                <a:solidFill>
                  <a:prstClr val="black"/>
                </a:solidFill>
                <a:latin typeface="メイリオ" panose="020B0604030504040204" pitchFamily="50" charset="-128"/>
                <a:ea typeface="メイリオ" panose="020B0604030504040204" pitchFamily="50" charset="-128"/>
              </a:rPr>
              <a:t>３</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a:lnSpc>
                <a:spcPct val="150000"/>
              </a:lnSpc>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Ⅱ		</a:t>
            </a:r>
            <a:r>
              <a:rPr lang="ja-JP" altLang="en-US" sz="1600" dirty="0">
                <a:latin typeface="メイリオ" panose="020B0604030504040204" pitchFamily="50" charset="-128"/>
                <a:ea typeface="メイリオ" panose="020B0604030504040204" pitchFamily="50" charset="-128"/>
              </a:rPr>
              <a:t>要望調査の実施に際して</a:t>
            </a:r>
            <a:r>
              <a:rPr kumimoji="0" lang="en-US" altLang="ja-JP" sz="16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・・・５</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a:lnSpc>
                <a:spcPct val="150000"/>
              </a:lnSpc>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Ⅲ		</a:t>
            </a:r>
            <a:r>
              <a:rPr lang="ja-JP" altLang="en-US" sz="1600" dirty="0">
                <a:latin typeface="メイリオ" panose="020B0604030504040204" pitchFamily="50" charset="-128"/>
                <a:ea typeface="メイリオ" panose="020B0604030504040204" pitchFamily="50" charset="-128"/>
              </a:rPr>
              <a:t>事業要件</a:t>
            </a:r>
            <a:r>
              <a:rPr lang="ja-JP" altLang="en-US" sz="1600" dirty="0">
                <a:solidFill>
                  <a:prstClr val="black"/>
                </a:solidFill>
                <a:latin typeface="メイリオ" panose="020B0604030504040204" pitchFamily="50" charset="-128"/>
                <a:ea typeface="メイリオ" panose="020B0604030504040204" pitchFamily="50" charset="-128"/>
              </a:rPr>
              <a:t>等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a:lnSpc>
                <a:spcPct val="150000"/>
              </a:lnSpc>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Ⅳ		</a:t>
            </a:r>
            <a:r>
              <a:rPr lang="ja-JP" altLang="en-US" sz="1600" dirty="0">
                <a:solidFill>
                  <a:prstClr val="black"/>
                </a:solidFill>
                <a:latin typeface="メイリオ" panose="020B0604030504040204" pitchFamily="50" charset="-128"/>
                <a:ea typeface="メイリオ" panose="020B0604030504040204" pitchFamily="50" charset="-128"/>
              </a:rPr>
              <a:t>優先枠について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・・・９</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a:lnSpc>
                <a:spcPct val="150000"/>
              </a:lnSpc>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Ⅴ		</a:t>
            </a:r>
            <a:r>
              <a:rPr lang="ja-JP" altLang="en-US" sz="1600" dirty="0">
                <a:latin typeface="メイリオ" panose="020B0604030504040204" pitchFamily="50" charset="-128"/>
                <a:ea typeface="メイリオ" panose="020B0604030504040204" pitchFamily="50" charset="-128"/>
              </a:rPr>
              <a:t>必須目標及び配分基準表等の運用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600" dirty="0">
                <a:solidFill>
                  <a:prstClr val="black"/>
                </a:solidFill>
                <a:latin typeface="メイリオ" panose="020B0604030504040204" pitchFamily="50" charset="-128"/>
                <a:ea typeface="メイリオ" panose="020B0604030504040204" pitchFamily="50" charset="-128"/>
              </a:rPr>
              <a:t>10</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付加価値額について</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配分基準</a:t>
            </a:r>
            <a:r>
              <a:rPr lang="ja-JP" altLang="en-US" sz="1600" dirty="0">
                <a:solidFill>
                  <a:prstClr val="black"/>
                </a:solidFill>
                <a:latin typeface="メイリオ" panose="020B0604030504040204" pitchFamily="50" charset="-128"/>
                <a:ea typeface="メイリオ" panose="020B0604030504040204" pitchFamily="50" charset="-128"/>
              </a:rPr>
              <a:t>の運用等</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13</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地区配分基準表</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26</a:t>
            </a: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Ⅵ		</a:t>
            </a:r>
            <a:r>
              <a:rPr kumimoji="0"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助成対象者に対する指導事項</a:t>
            </a:r>
            <a:r>
              <a:rPr kumimoji="0"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0"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28</a:t>
            </a:r>
            <a:endPar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Ⅶ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お問い合わせ先（地方農政局等） </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30</a:t>
            </a:r>
            <a:endParaRPr kumimoji="0" lang="en-US" altLang="ja-JP" sz="1600" b="0" i="0" u="none" strike="noStrike" kern="1200" cap="none" spc="0" normalizeH="0" baseline="0" noProof="0" dirty="0">
              <a:ln>
                <a:noFill/>
              </a:ln>
              <a:solidFill>
                <a:prstClr val="black"/>
              </a:solidFill>
              <a:effectLst/>
              <a:highlight>
                <a:srgbClr val="FFFF00"/>
              </a:highlight>
              <a:uLnTx/>
              <a:uFillTx/>
              <a:latin typeface="メイリオ" panose="020B0604030504040204" pitchFamily="50" charset="-128"/>
              <a:ea typeface="メイリオ" panose="020B0604030504040204" pitchFamily="50" charset="-128"/>
              <a:cs typeface="+mn-cs"/>
            </a:endParaRPr>
          </a:p>
        </p:txBody>
      </p:sp>
      <p:sp>
        <p:nvSpPr>
          <p:cNvPr id="4" name="スライド番号プレースホルダー 3">
            <a:extLst>
              <a:ext uri="{FF2B5EF4-FFF2-40B4-BE49-F238E27FC236}">
                <a16:creationId xmlns:a16="http://schemas.microsoft.com/office/drawing/2014/main" id="{152ABFD7-0E52-52C8-791B-2F92B8F7077A}"/>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a:t>
            </a:fld>
            <a:endParaRPr kumimoji="1" lang="ja-JP" altLang="en-US" dirty="0">
              <a:solidFill>
                <a:schemeClr val="tx1"/>
              </a:solidFill>
            </a:endParaRPr>
          </a:p>
        </p:txBody>
      </p:sp>
    </p:spTree>
    <p:extLst>
      <p:ext uri="{BB962C8B-B14F-4D97-AF65-F5344CB8AC3E}">
        <p14:creationId xmlns:p14="http://schemas.microsoft.com/office/powerpoint/2010/main" val="1396437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52B06D8A-ED13-F164-F21E-FC63A179168B}"/>
              </a:ext>
            </a:extLst>
          </p:cNvPr>
          <p:cNvGraphicFramePr>
            <a:graphicFrameLocks noGrp="1"/>
          </p:cNvGraphicFramePr>
          <p:nvPr>
            <p:extLst>
              <p:ext uri="{D42A27DB-BD31-4B8C-83A1-F6EECF244321}">
                <p14:modId xmlns:p14="http://schemas.microsoft.com/office/powerpoint/2010/main" val="4071309870"/>
              </p:ext>
            </p:extLst>
          </p:nvPr>
        </p:nvGraphicFramePr>
        <p:xfrm>
          <a:off x="3000" y="-36650"/>
          <a:ext cx="9900000" cy="6970170"/>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3283200">
                  <a:extLst>
                    <a:ext uri="{9D8B030D-6E8A-4147-A177-3AD203B41FA5}">
                      <a16:colId xmlns:a16="http://schemas.microsoft.com/office/drawing/2014/main" val="1278980058"/>
                    </a:ext>
                  </a:extLst>
                </a:gridCol>
                <a:gridCol w="432000">
                  <a:extLst>
                    <a:ext uri="{9D8B030D-6E8A-4147-A177-3AD203B41FA5}">
                      <a16:colId xmlns:a16="http://schemas.microsoft.com/office/drawing/2014/main" val="2269305294"/>
                    </a:ext>
                  </a:extLst>
                </a:gridCol>
                <a:gridCol w="5904000">
                  <a:extLst>
                    <a:ext uri="{9D8B030D-6E8A-4147-A177-3AD203B41FA5}">
                      <a16:colId xmlns:a16="http://schemas.microsoft.com/office/drawing/2014/main" val="57364378"/>
                    </a:ext>
                  </a:extLst>
                </a:gridCol>
              </a:tblGrid>
              <a:tr h="500400">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1548000">
                <a:tc rowSpan="3">
                  <a:txBody>
                    <a:bodyPr/>
                    <a:lstStyle/>
                    <a:p>
                      <a:pPr algn="ctr"/>
                      <a:r>
                        <a:rPr kumimoji="1" lang="ja-JP" altLang="en-US" sz="1400" b="0" dirty="0">
                          <a:solidFill>
                            <a:schemeClr val="tx1"/>
                          </a:solidFill>
                        </a:rPr>
                        <a:t>⑥農業者の育成</a:t>
                      </a:r>
                      <a:endParaRPr kumimoji="1" lang="ja-JP" altLang="en-US" sz="1400" b="0" dirty="0">
                        <a:solidFill>
                          <a:schemeClr val="tx1"/>
                        </a:solidFill>
                        <a:latin typeface="+mn-ea"/>
                        <a:ea typeface="+mn-ea"/>
                      </a:endParaRPr>
                    </a:p>
                  </a:txBody>
                  <a:tcPr marL="72000" marR="72000" marT="36000" marB="36000" vert="eaVert" anchor="ctr"/>
                </a:tc>
                <a:tc>
                  <a:txBody>
                    <a:bodyPr/>
                    <a:lstStyle/>
                    <a:p>
                      <a:r>
                        <a:rPr kumimoji="1" lang="ja-JP" altLang="en-US" sz="1200" dirty="0"/>
                        <a:t>　農業研修生（国内で農業を生業とする予定の者に限り、外国人技能実習制度に基づく者を除く。）を受け入れている。</a:t>
                      </a:r>
                      <a:endParaRPr kumimoji="1" lang="ja-JP" altLang="en-US" sz="1200" dirty="0">
                        <a:latin typeface="+mn-ea"/>
                        <a:ea typeface="+mn-ea"/>
                      </a:endParaRPr>
                    </a:p>
                  </a:txBody>
                  <a:tcPr marL="72000" marR="36000" marT="36000" marB="36000"/>
                </a:tc>
                <a:tc>
                  <a:txBody>
                    <a:bodyPr/>
                    <a:lstStyle/>
                    <a:p>
                      <a:pPr algn="ctr"/>
                      <a:r>
                        <a:rPr kumimoji="1" lang="ja-JP" altLang="en-US" sz="1200" dirty="0"/>
                        <a:t>１点</a:t>
                      </a:r>
                      <a:endParaRPr kumimoji="1" lang="ja-JP" altLang="en-US" sz="1200" dirty="0">
                        <a:latin typeface="+mn-ea"/>
                        <a:ea typeface="+mn-ea"/>
                      </a:endParaRPr>
                    </a:p>
                  </a:txBody>
                  <a:tcPr marL="36000" marR="36000" marT="36000" marB="36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・助成対象者の令和</a:t>
                      </a:r>
                      <a:r>
                        <a:rPr kumimoji="0" lang="ja-JP" altLang="en-US" sz="1200" b="0" u="none" strike="noStrike" kern="1200" cap="none" spc="0" normalizeH="0" baseline="0" noProof="0" dirty="0">
                          <a:ln>
                            <a:noFill/>
                          </a:ln>
                          <a:solidFill>
                            <a:schemeClr val="tx1"/>
                          </a:solidFill>
                          <a:effectLst/>
                          <a:uLnTx/>
                          <a:uFillTx/>
                        </a:rPr>
                        <a:t>７年４</a:t>
                      </a:r>
                      <a:r>
                        <a:rPr kumimoji="0" lang="ja-JP" altLang="en-US" sz="1200" b="0" u="none" strike="noStrike" kern="1200" cap="none" spc="0" normalizeH="0" baseline="0" noProof="0" dirty="0">
                          <a:ln>
                            <a:noFill/>
                          </a:ln>
                          <a:solidFill>
                            <a:schemeClr val="tx1"/>
                          </a:solidFill>
                          <a:effectLst/>
                          <a:uLnTx/>
                          <a:uFillTx/>
                          <a:latin typeface="+mn-ea"/>
                          <a:ea typeface="+mn-ea"/>
                        </a:rPr>
                        <a:t>月３日から令和８年４月２</a:t>
                      </a:r>
                      <a:r>
                        <a:rPr kumimoji="0" lang="ja-JP" altLang="en-US" sz="1200" b="0" u="none" strike="noStrike" kern="1200" cap="none" spc="0" normalizeH="0" baseline="0" noProof="0" dirty="0">
                          <a:ln>
                            <a:noFill/>
                          </a:ln>
                          <a:solidFill>
                            <a:prstClr val="black"/>
                          </a:solidFill>
                          <a:effectLst/>
                          <a:uLnTx/>
                          <a:uFillTx/>
                        </a:rPr>
                        <a:t>日の間の農業研修生の受入れの取組で「現状の水準」の適用を判断します。</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・就農に向けて必要な技術等を習得できる期間の受け入れであることが必要です。</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・就農支援を行っている関係機関等を通さず個人的に受け入れている場合も対象となります。</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・雇用契約を締結している研修生も、対象となり得ます。</a:t>
                      </a:r>
                      <a:endParaRPr kumimoji="1" lang="ja-JP" altLang="en-US" sz="1200" dirty="0">
                        <a:latin typeface="+mn-ea"/>
                        <a:ea typeface="+mn-ea"/>
                      </a:endParaRPr>
                    </a:p>
                  </a:txBody>
                  <a:tcPr marL="91441" marR="91441"/>
                </a:tc>
                <a:extLst>
                  <a:ext uri="{0D108BD9-81ED-4DB2-BD59-A6C34878D82A}">
                    <a16:rowId xmlns:a16="http://schemas.microsoft.com/office/drawing/2014/main" val="2669199392"/>
                  </a:ext>
                </a:extLst>
              </a:tr>
              <a:tr h="0">
                <a:tc vMerge="1">
                  <a:txBody>
                    <a:bodyPr/>
                    <a:lstStyle/>
                    <a:p>
                      <a:endParaRPr kumimoji="1" lang="ja-JP" altLang="en-US"/>
                    </a:p>
                  </a:txBody>
                  <a:tcPr/>
                </a:tc>
                <a:tc gridSpan="2">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200" dirty="0"/>
                        <a:t>　なお、以下に該当する場合は加点する。</a:t>
                      </a:r>
                      <a:endParaRPr kumimoji="1" lang="ja-JP" altLang="en-US" sz="1200" dirty="0">
                        <a:latin typeface="+mn-ea"/>
                        <a:ea typeface="+mn-ea"/>
                      </a:endParaRPr>
                    </a:p>
                  </a:txBody>
                  <a:tcPr marL="72000" marR="36000" marT="36000" marB="36000"/>
                </a:tc>
                <a:tc hMerge="1">
                  <a:txBody>
                    <a:bodyPr/>
                    <a:lstStyle/>
                    <a:p>
                      <a:pPr algn="ctr"/>
                      <a:endParaRPr kumimoji="1" lang="ja-JP" altLang="en-US" sz="1300" dirty="0">
                        <a:latin typeface="+mn-ea"/>
                        <a:ea typeface="+mn-ea"/>
                      </a:endParaRPr>
                    </a:p>
                  </a:txBody>
                  <a:tcPr marL="36000" marR="36000" marT="36000" marB="36000" anchor="ctr"/>
                </a:tc>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・受け入れた研修生が、令和３</a:t>
                      </a:r>
                      <a:r>
                        <a:rPr kumimoji="0" lang="ja-JP" altLang="en-US" sz="1200" b="0" u="none" strike="noStrike" kern="1200" cap="none" spc="0" normalizeH="0" baseline="0" noProof="0" dirty="0">
                          <a:ln>
                            <a:noFill/>
                          </a:ln>
                          <a:solidFill>
                            <a:schemeClr val="tx1"/>
                          </a:solidFill>
                          <a:effectLst/>
                          <a:uLnTx/>
                          <a:uFillTx/>
                        </a:rPr>
                        <a:t>年４</a:t>
                      </a:r>
                      <a:r>
                        <a:rPr kumimoji="0" lang="ja-JP" altLang="en-US" sz="1200" b="0" u="none" strike="noStrike" kern="1200" cap="none" spc="0" normalizeH="0" baseline="0" noProof="0" dirty="0">
                          <a:ln>
                            <a:noFill/>
                          </a:ln>
                          <a:solidFill>
                            <a:prstClr val="black"/>
                          </a:solidFill>
                          <a:effectLst/>
                          <a:uLnTx/>
                          <a:uFillTx/>
                        </a:rPr>
                        <a:t>月</a:t>
                      </a:r>
                      <a:r>
                        <a:rPr kumimoji="0" lang="ja-JP" altLang="en-US" sz="1200" b="0" u="none" strike="noStrike" kern="1200" cap="none" spc="0" normalizeH="0" baseline="0" noProof="0" dirty="0">
                          <a:ln>
                            <a:noFill/>
                          </a:ln>
                          <a:solidFill>
                            <a:prstClr val="black"/>
                          </a:solidFill>
                          <a:effectLst/>
                          <a:uLnTx/>
                          <a:uFillTx/>
                          <a:latin typeface="+mn-ea"/>
                          <a:ea typeface="+mn-ea"/>
                        </a:rPr>
                        <a:t>３</a:t>
                      </a:r>
                      <a:r>
                        <a:rPr kumimoji="0" lang="ja-JP" altLang="en-US" sz="1200" b="0" u="none" strike="noStrike" kern="1200" cap="none" spc="0" normalizeH="0" baseline="0" noProof="0" dirty="0">
                          <a:ln>
                            <a:noFill/>
                          </a:ln>
                          <a:solidFill>
                            <a:prstClr val="black"/>
                          </a:solidFill>
                          <a:effectLst/>
                          <a:uLnTx/>
                          <a:uFillTx/>
                        </a:rPr>
                        <a:t>日以降に研修を終了して独立し、認定就農者又は認定農業者となった場合に、１点加点します。</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ts val="700"/>
                        </a:lnSpc>
                        <a:spcBef>
                          <a:spcPts val="0"/>
                        </a:spcBef>
                        <a:spcAft>
                          <a:spcPts val="0"/>
                        </a:spcAft>
                        <a:buClrTx/>
                        <a:buSzTx/>
                        <a:buFontTx/>
                        <a:buNone/>
                        <a:tabLst/>
                        <a:defRPr/>
                      </a:pPr>
                      <a:endParaRPr kumimoji="1" lang="ja-JP" altLang="en-US" sz="1200"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u="none" strike="noStrike" kern="1200" cap="none" spc="0" normalizeH="0" baseline="0" noProof="0" dirty="0">
                          <a:ln>
                            <a:noFill/>
                          </a:ln>
                          <a:solidFill>
                            <a:srgbClr val="FF0000"/>
                          </a:solidFill>
                          <a:effectLst/>
                          <a:uLnTx/>
                          <a:uFillTx/>
                        </a:rPr>
                        <a:t>【</a:t>
                      </a:r>
                      <a:r>
                        <a:rPr kumimoji="0" lang="ja-JP" altLang="en-US" sz="1200" b="1" u="none" strike="noStrike" kern="1200" cap="none" spc="0" normalizeH="0" baseline="0" noProof="0" dirty="0">
                          <a:ln>
                            <a:noFill/>
                          </a:ln>
                          <a:solidFill>
                            <a:srgbClr val="FF0000"/>
                          </a:solidFill>
                          <a:effectLst/>
                          <a:uLnTx/>
                          <a:uFillTx/>
                        </a:rPr>
                        <a:t>確認資料</a:t>
                      </a:r>
                      <a:r>
                        <a:rPr kumimoji="0" lang="en-US" altLang="ja-JP" sz="12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u="none" strike="noStrike" kern="1200" cap="none" spc="0" normalizeH="0" baseline="0" noProof="0" dirty="0">
                          <a:ln>
                            <a:noFill/>
                          </a:ln>
                          <a:solidFill>
                            <a:srgbClr val="FF0000"/>
                          </a:solidFill>
                          <a:effectLst/>
                          <a:uLnTx/>
                          <a:uFillTx/>
                        </a:rPr>
                        <a:t>　研修生受け入れを証する書類（雇用契約書等）、研修修了生の農業経営改善計画認定書又は青年等就農計画認定書　等</a:t>
                      </a:r>
                      <a:endParaRPr kumimoji="1" lang="ja-JP" altLang="en-US" sz="1200" b="1" i="0" u="none" strike="noStrike" kern="1200" cap="none" spc="0" normalizeH="0" baseline="0" noProof="0" dirty="0">
                        <a:ln>
                          <a:noFill/>
                        </a:ln>
                        <a:solidFill>
                          <a:srgbClr val="FF0000"/>
                        </a:solidFill>
                        <a:effectLst/>
                        <a:uLnTx/>
                        <a:uFillTx/>
                        <a:latin typeface="+mn-ea"/>
                        <a:ea typeface="+mn-ea"/>
                      </a:endParaRPr>
                    </a:p>
                  </a:txBody>
                  <a:tcPr marL="91441" marR="91441"/>
                </a:tc>
                <a:extLst>
                  <a:ext uri="{0D108BD9-81ED-4DB2-BD59-A6C34878D82A}">
                    <a16:rowId xmlns:a16="http://schemas.microsoft.com/office/drawing/2014/main" val="1466607974"/>
                  </a:ext>
                </a:extLst>
              </a:tr>
              <a:tr h="0">
                <a:tc vMerge="1">
                  <a:txBody>
                    <a:bodyPr/>
                    <a:lstStyle/>
                    <a:p>
                      <a:endParaRPr kumimoji="1" lang="ja-JP" altLang="en-US"/>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200" dirty="0"/>
                        <a:t>　受け入れた農業研修生が、過去５年</a:t>
                      </a:r>
                      <a:endParaRPr kumimoji="1" lang="en-US" altLang="ja-JP" sz="1200" dirty="0"/>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200" dirty="0"/>
                        <a:t>以内に研修を終了して独立し、認定就</a:t>
                      </a:r>
                      <a:endParaRPr kumimoji="1" lang="en-US" altLang="ja-JP" sz="1200" dirty="0"/>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200" dirty="0"/>
                        <a:t>農者又は認定農業者となった場合</a:t>
                      </a:r>
                      <a:endParaRPr kumimoji="1" lang="en-US" altLang="ja-JP" sz="1200" dirty="0">
                        <a:latin typeface="+mn-ea"/>
                        <a:ea typeface="+mn-ea"/>
                      </a:endParaRPr>
                    </a:p>
                  </a:txBody>
                  <a:tcPr marL="72000" marR="36000" marT="36000" marB="36000"/>
                </a:tc>
                <a:tc>
                  <a:txBody>
                    <a:bodyPr/>
                    <a:lstStyle/>
                    <a:p>
                      <a:pPr algn="ctr"/>
                      <a:r>
                        <a:rPr kumimoji="1" lang="ja-JP" altLang="en-US" sz="1200" dirty="0"/>
                        <a:t>１点</a:t>
                      </a:r>
                      <a:endParaRPr kumimoji="1" lang="ja-JP" altLang="en-US" sz="1200" dirty="0">
                        <a:latin typeface="+mn-ea"/>
                        <a:ea typeface="+mn-ea"/>
                      </a:endParaRPr>
                    </a:p>
                  </a:txBody>
                  <a:tcPr marL="36000" marR="36000" marT="36000" marB="36000" anchor="ctr"/>
                </a:tc>
                <a:tc vMerge="1">
                  <a:txBody>
                    <a:bodyPr/>
                    <a:lstStyle/>
                    <a:p>
                      <a:endParaRPr kumimoji="1" lang="ja-JP" altLang="en-US"/>
                    </a:p>
                  </a:txBody>
                  <a:tcPr/>
                </a:tc>
                <a:extLst>
                  <a:ext uri="{0D108BD9-81ED-4DB2-BD59-A6C34878D82A}">
                    <a16:rowId xmlns:a16="http://schemas.microsoft.com/office/drawing/2014/main" val="4106696292"/>
                  </a:ext>
                </a:extLst>
              </a:tr>
              <a:tr h="468000">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⑦女性の取組</a:t>
                      </a:r>
                      <a:endParaRPr kumimoji="1" lang="ja-JP" altLang="en-US" sz="1400" b="0" dirty="0">
                        <a:solidFill>
                          <a:schemeClr val="tx1"/>
                        </a:solidFill>
                        <a:latin typeface="+mn-ea"/>
                        <a:ea typeface="+mn-ea"/>
                      </a:endParaRPr>
                    </a:p>
                  </a:txBody>
                  <a:tcPr marL="72000" marR="72000" marT="36000" marB="36000" vert="eaVert" anchor="ctr"/>
                </a:tc>
                <a:tc>
                  <a:txBody>
                    <a:bodyPr/>
                    <a:lstStyle/>
                    <a:p>
                      <a:r>
                        <a:rPr kumimoji="1" lang="ja-JP" altLang="en-US" sz="1200" dirty="0"/>
                        <a:t>　以下のいずれかに該当している。</a:t>
                      </a:r>
                      <a:endParaRPr kumimoji="1" lang="ja-JP" altLang="en-US" sz="1200" dirty="0">
                        <a:latin typeface="+mn-ea"/>
                        <a:ea typeface="+mn-ea"/>
                      </a:endParaRPr>
                    </a:p>
                  </a:txBody>
                  <a:tcPr marL="72000" marR="36000" marT="36000" marB="36000" anchor="ctr"/>
                </a:tc>
                <a:tc rowSpan="4">
                  <a:txBody>
                    <a:bodyPr/>
                    <a:lstStyle/>
                    <a:p>
                      <a:pPr algn="ctr"/>
                      <a:r>
                        <a:rPr kumimoji="1" lang="ja-JP" altLang="en-US" sz="1200" dirty="0"/>
                        <a:t>３点</a:t>
                      </a:r>
                      <a:endParaRPr kumimoji="1" lang="ja-JP" altLang="en-US" sz="1200" dirty="0">
                        <a:latin typeface="+mn-ea"/>
                        <a:ea typeface="+mn-ea"/>
                      </a:endParaRPr>
                    </a:p>
                  </a:txBody>
                  <a:tcPr marL="36000" marR="36000" marT="36000" marB="36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・令和</a:t>
                      </a:r>
                      <a:r>
                        <a:rPr kumimoji="0" lang="ja-JP" altLang="en-US" sz="1200" b="0" u="none" strike="noStrike" kern="1200" cap="none" spc="0" normalizeH="0" baseline="0" noProof="0" dirty="0">
                          <a:ln>
                            <a:noFill/>
                          </a:ln>
                          <a:solidFill>
                            <a:schemeClr val="tx1"/>
                          </a:solidFill>
                          <a:effectLst/>
                          <a:uLnTx/>
                          <a:uFillTx/>
                        </a:rPr>
                        <a:t>８年４月</a:t>
                      </a:r>
                      <a:r>
                        <a:rPr kumimoji="0" lang="ja-JP" altLang="en-US" sz="1200" b="0" u="none" strike="noStrike" kern="1200" cap="none" spc="0" normalizeH="0" baseline="0" noProof="0" dirty="0">
                          <a:ln>
                            <a:noFill/>
                          </a:ln>
                          <a:solidFill>
                            <a:schemeClr val="tx1"/>
                          </a:solidFill>
                          <a:effectLst/>
                          <a:uLnTx/>
                          <a:uFillTx/>
                          <a:latin typeface="+mn-ea"/>
                          <a:ea typeface="+mn-ea"/>
                        </a:rPr>
                        <a:t>２</a:t>
                      </a:r>
                      <a:r>
                        <a:rPr kumimoji="0" lang="ja-JP" altLang="en-US" sz="1200" b="0" u="none" strike="noStrike" kern="1200" cap="none" spc="0" normalizeH="0" baseline="0" noProof="0" dirty="0">
                          <a:ln>
                            <a:noFill/>
                          </a:ln>
                          <a:solidFill>
                            <a:prstClr val="black"/>
                          </a:solidFill>
                          <a:effectLst/>
                          <a:uLnTx/>
                          <a:uFillTx/>
                        </a:rPr>
                        <a:t>日時点における助成対象者の取組で「現状の水準」の適用を判断します。</a:t>
                      </a:r>
                      <a:endParaRPr kumimoji="0" lang="en-US" altLang="ja-JP" sz="1200" b="0" i="0" u="none" strike="noStrike" kern="1200" cap="none" spc="0" normalizeH="0" baseline="0" noProof="0" dirty="0">
                        <a:ln>
                          <a:noFill/>
                        </a:ln>
                        <a:solidFill>
                          <a:prstClr val="black"/>
                        </a:solidFill>
                        <a:effectLst/>
                        <a:uLnTx/>
                        <a:uFillTx/>
                        <a:latin typeface="+mn-ea"/>
                        <a:ea typeface="+mn-ea"/>
                      </a:endParaRPr>
                    </a:p>
                  </a:txBody>
                  <a:tcPr marL="91441" marR="91441"/>
                </a:tc>
                <a:extLst>
                  <a:ext uri="{0D108BD9-81ED-4DB2-BD59-A6C34878D82A}">
                    <a16:rowId xmlns:a16="http://schemas.microsoft.com/office/drawing/2014/main" val="3095903605"/>
                  </a:ext>
                </a:extLst>
              </a:tr>
              <a:tr h="1558830">
                <a:tc vMerge="1">
                  <a:txBody>
                    <a:bodyPr/>
                    <a:lstStyle/>
                    <a:p>
                      <a:endParaRPr kumimoji="1" lang="ja-JP" altLang="en-US"/>
                    </a:p>
                  </a:txBody>
                  <a:tcPr/>
                </a:tc>
                <a:tc>
                  <a:txBody>
                    <a:bodyPr/>
                    <a:lstStyle/>
                    <a:p>
                      <a:pPr marL="92075" indent="-92075"/>
                      <a:r>
                        <a:rPr kumimoji="1" lang="ja-JP" altLang="en-US" sz="1200" dirty="0"/>
                        <a:t>ア　女性農業者（自らが農業経営を行っている又は部門間で区分経理を行っている場合に当該部門の責任者である者）</a:t>
                      </a:r>
                      <a:endParaRPr kumimoji="1" lang="ja-JP" altLang="en-US" sz="1200" dirty="0">
                        <a:latin typeface="+mn-ea"/>
                        <a:ea typeface="+mn-ea"/>
                      </a:endParaRPr>
                    </a:p>
                  </a:txBody>
                  <a:tcPr marL="72000" marR="36000" marT="36000" marB="36000"/>
                </a:tc>
                <a:tc vMerge="1">
                  <a:txBody>
                    <a:bodyPr/>
                    <a:lstStyle/>
                    <a:p>
                      <a:pPr algn="ctr"/>
                      <a:endParaRPr kumimoji="1" lang="ja-JP" altLang="en-US" sz="1300" dirty="0">
                        <a:latin typeface="+mn-ea"/>
                        <a:ea typeface="+mn-ea"/>
                      </a:endParaRPr>
                    </a:p>
                  </a:txBody>
                  <a:tcPr marL="36000" marR="36000" marT="36000" marB="36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・女性農業者が申請する場合です。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（申請者が女性であっても、実質的に男性の取組である場合は対象とはなりません。）。</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schemeClr val="tx1"/>
                          </a:solidFill>
                          <a:effectLst/>
                          <a:uLnTx/>
                          <a:uFillTx/>
                        </a:rPr>
                        <a:t>・当該女性が責任者である部門で必要な農業用機械の導入の場合に限ります。</a:t>
                      </a:r>
                      <a:endParaRPr kumimoji="0" lang="en-US" altLang="ja-JP" sz="1200" b="0" i="0" u="none" strike="noStrike" kern="1200" cap="none" spc="0" normalizeH="0" baseline="0" noProof="0" dirty="0">
                        <a:ln>
                          <a:noFill/>
                        </a:ln>
                        <a:solidFill>
                          <a:schemeClr val="tx1"/>
                        </a:solidFill>
                        <a:effectLst/>
                        <a:uLnTx/>
                        <a:uFillTx/>
                        <a:latin typeface="+mn-ea"/>
                        <a:ea typeface="+mn-ea"/>
                      </a:endParaRPr>
                    </a:p>
                  </a:txBody>
                  <a:tcPr marL="91441" marR="91441"/>
                </a:tc>
                <a:extLst>
                  <a:ext uri="{0D108BD9-81ED-4DB2-BD59-A6C34878D82A}">
                    <a16:rowId xmlns:a16="http://schemas.microsoft.com/office/drawing/2014/main" val="2697029612"/>
                  </a:ext>
                </a:extLst>
              </a:tr>
              <a:tr h="959976">
                <a:tc vMerge="1">
                  <a:txBody>
                    <a:bodyPr/>
                    <a:lstStyle/>
                    <a:p>
                      <a:endParaRPr kumimoji="1" lang="ja-JP" altLang="en-US"/>
                    </a:p>
                  </a:txBody>
                  <a:tcPr/>
                </a:tc>
                <a:tc>
                  <a:txBody>
                    <a:bodyPr/>
                    <a:lstStyle/>
                    <a:p>
                      <a:pPr marL="92075" indent="-92075"/>
                      <a:r>
                        <a:rPr kumimoji="1" lang="ja-JP" altLang="en-US" sz="1200" dirty="0"/>
                        <a:t>イ　代表者が女性であるか、役員若しくは構成員のうち女性が過半を占める法人又は任意組織</a:t>
                      </a:r>
                      <a:endParaRPr kumimoji="1" lang="ja-JP" altLang="en-US" sz="1200" dirty="0">
                        <a:latin typeface="+mn-ea"/>
                        <a:ea typeface="+mn-ea"/>
                      </a:endParaRPr>
                    </a:p>
                  </a:txBody>
                  <a:tcPr marL="72000" marR="36000" marT="36000" marB="36000"/>
                </a:tc>
                <a:tc vMerge="1">
                  <a:txBody>
                    <a:bodyPr/>
                    <a:lstStyle/>
                    <a:p>
                      <a:endParaRPr kumimoji="1" lang="ja-JP" altLang="en-US"/>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・役員若しくは構成員のうち女性が過半を占める場合です。女性が半数（</a:t>
                      </a:r>
                      <a:r>
                        <a:rPr kumimoji="0" lang="en-US" altLang="ja-JP" sz="1200" b="0" u="none" strike="noStrike" kern="1200" cap="none" spc="0" normalizeH="0" baseline="0" noProof="0" dirty="0">
                          <a:ln>
                            <a:noFill/>
                          </a:ln>
                          <a:solidFill>
                            <a:prstClr val="black"/>
                          </a:solidFill>
                          <a:effectLst/>
                          <a:uLnTx/>
                          <a:uFillTx/>
                        </a:rPr>
                        <a:t>50</a:t>
                      </a:r>
                      <a:r>
                        <a:rPr kumimoji="0" lang="ja-JP" altLang="en-US" sz="1200" b="0" u="none" strike="noStrike" kern="1200" cap="none" spc="0" normalizeH="0" baseline="0" noProof="0" dirty="0">
                          <a:ln>
                            <a:noFill/>
                          </a:ln>
                          <a:solidFill>
                            <a:prstClr val="black"/>
                          </a:solidFill>
                          <a:effectLst/>
                          <a:uLnTx/>
                          <a:uFillTx/>
                        </a:rPr>
                        <a:t>％ちょうど）の場合は、「過半」ではないことから対象ではありません。</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・構成員とは、単なる従業員ではなく、農業経営に係る意思決定が可能な者を指します（例：株式会社の株主、合同会社の出資者（社員）、農事組合法人の組合員）。</a:t>
                      </a:r>
                      <a:endParaRPr kumimoji="0" lang="en-US" altLang="ja-JP" sz="1200" b="0" i="0" u="none" strike="noStrike" kern="1200" cap="none" spc="0" normalizeH="0" baseline="0" noProof="0" dirty="0">
                        <a:ln>
                          <a:noFill/>
                        </a:ln>
                        <a:solidFill>
                          <a:schemeClr val="tx1"/>
                        </a:solidFill>
                        <a:effectLst/>
                        <a:uLnTx/>
                        <a:uFillTx/>
                        <a:latin typeface="+mn-ea"/>
                        <a:ea typeface="+mn-ea"/>
                      </a:endParaRPr>
                    </a:p>
                  </a:txBody>
                  <a:tcPr marL="91441" marR="91441"/>
                </a:tc>
                <a:extLst>
                  <a:ext uri="{0D108BD9-81ED-4DB2-BD59-A6C34878D82A}">
                    <a16:rowId xmlns:a16="http://schemas.microsoft.com/office/drawing/2014/main" val="2555750505"/>
                  </a:ext>
                </a:extLst>
              </a:tr>
              <a:tr h="840224">
                <a:tc vMerge="1">
                  <a:txBody>
                    <a:bodyPr/>
                    <a:lstStyle/>
                    <a:p>
                      <a:endParaRPr kumimoji="1" lang="ja-JP" altLang="en-US"/>
                    </a:p>
                  </a:txBody>
                  <a:tcPr/>
                </a:tc>
                <a:tc>
                  <a:txBody>
                    <a:bodyPr/>
                    <a:lstStyle/>
                    <a:p>
                      <a:pPr marL="92075" indent="-92075"/>
                      <a:r>
                        <a:rPr kumimoji="1" lang="ja-JP" altLang="en-US" sz="1200" dirty="0"/>
                        <a:t>ウ　法人又は任意組織であって、部門間で区分経理を行っている場合に女性が当該部門の責任者であるもの</a:t>
                      </a:r>
                      <a:endParaRPr kumimoji="1" lang="ja-JP" altLang="en-US" sz="1200" dirty="0">
                        <a:latin typeface="+mn-ea"/>
                        <a:ea typeface="+mn-ea"/>
                      </a:endParaRPr>
                    </a:p>
                  </a:txBody>
                  <a:tcPr marL="72000" marR="36000" marT="36000" marB="36000"/>
                </a:tc>
                <a:tc vMerge="1">
                  <a:txBody>
                    <a:bodyPr/>
                    <a:lstStyle/>
                    <a:p>
                      <a:endParaRPr kumimoji="1" lang="ja-JP" altLang="en-US"/>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u="none" strike="noStrike" kern="1200" cap="none" spc="0" normalizeH="0" baseline="0" noProof="0" dirty="0">
                          <a:ln>
                            <a:noFill/>
                          </a:ln>
                          <a:solidFill>
                            <a:prstClr val="black"/>
                          </a:solidFill>
                          <a:effectLst/>
                          <a:uLnTx/>
                          <a:uFillTx/>
                        </a:rPr>
                        <a:t>・当該女性が責任者である部門で必要な農業用機械の導入の場合に限ります。</a:t>
                      </a:r>
                      <a:endParaRPr kumimoji="0" lang="en-US" altLang="ja-JP" sz="12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u="none" strike="noStrike" kern="1200" cap="none" spc="0" normalizeH="0" baseline="0" noProof="0" dirty="0">
                          <a:ln>
                            <a:noFill/>
                          </a:ln>
                          <a:solidFill>
                            <a:srgbClr val="FF0000"/>
                          </a:solidFill>
                          <a:effectLst/>
                          <a:uLnTx/>
                          <a:uFillTx/>
                        </a:rPr>
                        <a:t>【</a:t>
                      </a:r>
                      <a:r>
                        <a:rPr kumimoji="0" lang="ja-JP" altLang="en-US" sz="1200" b="1" u="none" strike="noStrike" kern="1200" cap="none" spc="0" normalizeH="0" baseline="0" noProof="0" dirty="0">
                          <a:ln>
                            <a:noFill/>
                          </a:ln>
                          <a:solidFill>
                            <a:srgbClr val="FF0000"/>
                          </a:solidFill>
                          <a:effectLst/>
                          <a:uLnTx/>
                          <a:uFillTx/>
                        </a:rPr>
                        <a:t>確認資料</a:t>
                      </a:r>
                      <a:r>
                        <a:rPr kumimoji="0" lang="en-US" altLang="ja-JP" sz="1200" b="1" u="none" strike="noStrike" kern="1200" cap="none" spc="0" normalizeH="0" baseline="0" noProof="0" dirty="0">
                          <a:ln>
                            <a:noFill/>
                          </a:ln>
                          <a:solidFill>
                            <a:srgbClr val="FF0000"/>
                          </a:solidFill>
                          <a:effectLst/>
                          <a:uLnTx/>
                          <a:uFillTx/>
                        </a:rPr>
                        <a:t>】</a:t>
                      </a:r>
                      <a:endParaRPr kumimoji="0" lang="ja-JP" altLang="en-US" sz="12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u="none" strike="noStrike" kern="1200" cap="none" spc="0" normalizeH="0" baseline="0" noProof="0" dirty="0">
                          <a:ln>
                            <a:noFill/>
                          </a:ln>
                          <a:solidFill>
                            <a:srgbClr val="FF0000"/>
                          </a:solidFill>
                          <a:effectLst/>
                          <a:uLnTx/>
                          <a:uFillTx/>
                        </a:rPr>
                        <a:t>　履歴事項全部証明書、損益計算書（区分経理が分かる資料）等</a:t>
                      </a:r>
                      <a:endParaRPr kumimoji="0" lang="en-US" altLang="ja-JP" sz="1200" b="0" i="0" u="none" strike="noStrike" kern="1200" cap="none" spc="0" normalizeH="0" baseline="0" noProof="0" dirty="0">
                        <a:ln>
                          <a:noFill/>
                        </a:ln>
                        <a:solidFill>
                          <a:schemeClr val="tx1"/>
                        </a:solidFill>
                        <a:effectLst/>
                        <a:uLnTx/>
                        <a:uFillTx/>
                        <a:latin typeface="+mn-ea"/>
                        <a:ea typeface="+mn-ea"/>
                      </a:endParaRPr>
                    </a:p>
                  </a:txBody>
                  <a:tcPr marL="91441" marR="91441"/>
                </a:tc>
                <a:extLst>
                  <a:ext uri="{0D108BD9-81ED-4DB2-BD59-A6C34878D82A}">
                    <a16:rowId xmlns:a16="http://schemas.microsoft.com/office/drawing/2014/main" val="3259975336"/>
                  </a:ext>
                </a:extLst>
              </a:tr>
            </a:tbl>
          </a:graphicData>
        </a:graphic>
      </p:graphicFrame>
      <p:sp>
        <p:nvSpPr>
          <p:cNvPr id="3" name="四角形: メモ 2">
            <a:extLst>
              <a:ext uri="{FF2B5EF4-FFF2-40B4-BE49-F238E27FC236}">
                <a16:creationId xmlns:a16="http://schemas.microsoft.com/office/drawing/2014/main" id="{88FF426D-CA7D-4D7D-856C-3AD4499F4C3A}"/>
              </a:ext>
            </a:extLst>
          </p:cNvPr>
          <p:cNvSpPr/>
          <p:nvPr/>
        </p:nvSpPr>
        <p:spPr>
          <a:xfrm>
            <a:off x="416494" y="1159038"/>
            <a:ext cx="3024335" cy="714603"/>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latin typeface="+mn-ea"/>
              </a:rPr>
              <a:t>【</a:t>
            </a:r>
            <a:r>
              <a:rPr kumimoji="1" lang="ja-JP" altLang="en-US" sz="1200" b="0" i="0" u="none" strike="noStrike" kern="1200" cap="none" spc="0" normalizeH="0" baseline="0" noProof="0" dirty="0">
                <a:ln>
                  <a:noFill/>
                </a:ln>
                <a:solidFill>
                  <a:srgbClr val="FF0000"/>
                </a:solidFill>
                <a:effectLst/>
                <a:uLnTx/>
                <a:uFillTx/>
                <a:latin typeface="+mn-ea"/>
                <a:cs typeface="+mn-cs"/>
              </a:rPr>
              <a:t>ポイント算出の誤り事例</a:t>
            </a:r>
            <a:r>
              <a:rPr kumimoji="1" lang="en-US" altLang="ja-JP" sz="1200" b="0" i="0" u="none" strike="noStrike" kern="1200" cap="none" spc="0" normalizeH="0" baseline="0" noProof="0" dirty="0">
                <a:ln>
                  <a:noFill/>
                </a:ln>
                <a:solidFill>
                  <a:srgbClr val="FF0000"/>
                </a:solidFill>
                <a:effectLst/>
                <a:uLnTx/>
                <a:uFillTx/>
                <a:latin typeface="+mn-ea"/>
                <a:cs typeface="+mn-cs"/>
              </a:rPr>
              <a:t>】</a:t>
            </a:r>
            <a:endParaRPr kumimoji="1" lang="ja-JP" altLang="en-US" sz="1200" b="0" i="0" u="none" strike="noStrike" kern="1200" cap="none" spc="0" normalizeH="0" baseline="0" noProof="0" dirty="0">
              <a:ln>
                <a:noFill/>
              </a:ln>
              <a:solidFill>
                <a:srgbClr val="FF0000"/>
              </a:solidFill>
              <a:effectLst/>
              <a:uLnTx/>
              <a:uFillTx/>
              <a:latin typeface="+mn-ea"/>
              <a:cs typeface="+mn-cs"/>
            </a:endParaRPr>
          </a:p>
          <a:p>
            <a:pPr marL="0" marR="0" lvl="0" indent="0" algn="ctr" defTabSz="457200" rtl="0" eaLnBrk="1" fontAlgn="auto" latinLnBrk="0" hangingPunct="1">
              <a:lnSpc>
                <a:spcPts val="3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n-ea"/>
                <a:cs typeface="+mn-cs"/>
              </a:rPr>
              <a:t> 外国人技能実習制度に基づく者であったのに、ポイント算出してしまった</a:t>
            </a:r>
          </a:p>
        </p:txBody>
      </p:sp>
      <p:sp>
        <p:nvSpPr>
          <p:cNvPr id="7" name="四角形: メモ 6">
            <a:extLst>
              <a:ext uri="{FF2B5EF4-FFF2-40B4-BE49-F238E27FC236}">
                <a16:creationId xmlns:a16="http://schemas.microsoft.com/office/drawing/2014/main" id="{E3462922-EB26-DB0F-25E0-A05E2C7FD8B8}"/>
              </a:ext>
            </a:extLst>
          </p:cNvPr>
          <p:cNvSpPr/>
          <p:nvPr/>
        </p:nvSpPr>
        <p:spPr>
          <a:xfrm>
            <a:off x="344488" y="4221088"/>
            <a:ext cx="3168352" cy="835280"/>
          </a:xfrm>
          <a:prstGeom prst="foldedCorner">
            <a:avLst/>
          </a:prstGeom>
          <a:solidFill>
            <a:schemeClr val="bg1"/>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latin typeface="+mn-ea"/>
              </a:rPr>
              <a:t>【</a:t>
            </a:r>
            <a:r>
              <a:rPr kumimoji="1" lang="ja-JP" altLang="en-US" sz="1200" b="0" i="0" u="none" strike="noStrike" kern="1200" cap="none" spc="0" normalizeH="0" baseline="0" noProof="0" dirty="0">
                <a:ln>
                  <a:noFill/>
                </a:ln>
                <a:solidFill>
                  <a:srgbClr val="FF0000"/>
                </a:solidFill>
                <a:effectLst/>
                <a:uLnTx/>
                <a:uFillTx/>
                <a:latin typeface="+mn-ea"/>
                <a:cs typeface="+mn-cs"/>
              </a:rPr>
              <a:t>ポイント算出の誤り事例</a:t>
            </a:r>
            <a:r>
              <a:rPr kumimoji="1" lang="en-US" altLang="ja-JP" sz="1200" b="0" i="0" u="none" strike="noStrike" kern="1200" cap="none" spc="0" normalizeH="0" baseline="0" noProof="0" dirty="0">
                <a:ln>
                  <a:noFill/>
                </a:ln>
                <a:solidFill>
                  <a:srgbClr val="FF0000"/>
                </a:solidFill>
                <a:effectLst/>
                <a:uLnTx/>
                <a:uFillTx/>
                <a:latin typeface="+mn-ea"/>
                <a:cs typeface="+mn-cs"/>
              </a:rPr>
              <a:t>】</a:t>
            </a:r>
            <a:endParaRPr kumimoji="1" lang="ja-JP" altLang="en-US" sz="1200" b="0" i="0" u="none" strike="noStrike" kern="1200" cap="none" spc="0" normalizeH="0" baseline="0" noProof="0" dirty="0">
              <a:ln>
                <a:noFill/>
              </a:ln>
              <a:solidFill>
                <a:srgbClr val="FF0000"/>
              </a:solidFill>
              <a:effectLst/>
              <a:uLnTx/>
              <a:uFillTx/>
              <a:latin typeface="+mn-ea"/>
              <a:cs typeface="+mn-cs"/>
            </a:endParaRPr>
          </a:p>
          <a:p>
            <a:pPr marL="0" marR="0" lvl="0" indent="0" algn="ctr" defTabSz="457200" rtl="0" eaLnBrk="1" fontAlgn="auto" latinLnBrk="0" hangingPunct="1">
              <a:lnSpc>
                <a:spcPts val="3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n-ea"/>
                <a:cs typeface="+mn-cs"/>
              </a:rPr>
              <a:t> 部門間で区分経理をしていることを確認せず、女性が園芸部門の責任者であることのみでポイント算出してしまった</a:t>
            </a:r>
          </a:p>
        </p:txBody>
      </p:sp>
      <p:sp>
        <p:nvSpPr>
          <p:cNvPr id="6" name="スライド番号プレースホルダー 5">
            <a:extLst>
              <a:ext uri="{FF2B5EF4-FFF2-40B4-BE49-F238E27FC236}">
                <a16:creationId xmlns:a16="http://schemas.microsoft.com/office/drawing/2014/main" id="{344EF35A-9CA3-96A2-4E28-A9169F6AAEB8}"/>
              </a:ext>
            </a:extLst>
          </p:cNvPr>
          <p:cNvSpPr>
            <a:spLocks noGrp="1"/>
          </p:cNvSpPr>
          <p:nvPr>
            <p:ph type="sldNum" sz="quarter" idx="12"/>
          </p:nvPr>
        </p:nvSpPr>
        <p:spPr>
          <a:xfrm>
            <a:off x="7401272" y="6492875"/>
            <a:ext cx="2228850" cy="365125"/>
          </a:xfrm>
        </p:spPr>
        <p:txBody>
          <a:bodyPr/>
          <a:lstStyle/>
          <a:p>
            <a:fld id="{64452A23-BFEA-43FD-98FB-69091C0AE9EE}" type="slidenum">
              <a:rPr kumimoji="1" lang="ja-JP" altLang="en-US" smtClean="0">
                <a:solidFill>
                  <a:schemeClr val="tx1"/>
                </a:solidFill>
              </a:rPr>
              <a:pPr/>
              <a:t>20</a:t>
            </a:fld>
            <a:endParaRPr kumimoji="1" lang="ja-JP" altLang="en-US" dirty="0">
              <a:solidFill>
                <a:schemeClr val="tx1"/>
              </a:solidFill>
            </a:endParaRPr>
          </a:p>
        </p:txBody>
      </p:sp>
    </p:spTree>
    <p:extLst>
      <p:ext uri="{BB962C8B-B14F-4D97-AF65-F5344CB8AC3E}">
        <p14:creationId xmlns:p14="http://schemas.microsoft.com/office/powerpoint/2010/main" val="3507098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E696F-B254-6CF5-A1B0-917CF11D0B82}"/>
            </a:ext>
          </a:extLst>
        </p:cNvPr>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5C3998DF-A039-51FA-3F4A-411044C38692}"/>
              </a:ext>
            </a:extLst>
          </p:cNvPr>
          <p:cNvGraphicFramePr>
            <a:graphicFrameLocks noGrp="1"/>
          </p:cNvGraphicFramePr>
          <p:nvPr>
            <p:extLst>
              <p:ext uri="{D42A27DB-BD31-4B8C-83A1-F6EECF244321}">
                <p14:modId xmlns:p14="http://schemas.microsoft.com/office/powerpoint/2010/main" val="1299532148"/>
              </p:ext>
            </p:extLst>
          </p:nvPr>
        </p:nvGraphicFramePr>
        <p:xfrm>
          <a:off x="6000" y="0"/>
          <a:ext cx="9900000" cy="5447888"/>
        </p:xfrm>
        <a:graphic>
          <a:graphicData uri="http://schemas.openxmlformats.org/drawingml/2006/table">
            <a:tbl>
              <a:tblPr firstRow="1" bandRow="1">
                <a:tableStyleId>{93296810-A885-4BE3-A3E7-6D5BEEA58F35}</a:tableStyleId>
              </a:tblPr>
              <a:tblGrid>
                <a:gridCol w="305534">
                  <a:extLst>
                    <a:ext uri="{9D8B030D-6E8A-4147-A177-3AD203B41FA5}">
                      <a16:colId xmlns:a16="http://schemas.microsoft.com/office/drawing/2014/main" val="949060774"/>
                    </a:ext>
                  </a:extLst>
                </a:gridCol>
                <a:gridCol w="3186359">
                  <a:extLst>
                    <a:ext uri="{9D8B030D-6E8A-4147-A177-3AD203B41FA5}">
                      <a16:colId xmlns:a16="http://schemas.microsoft.com/office/drawing/2014/main" val="1278980058"/>
                    </a:ext>
                  </a:extLst>
                </a:gridCol>
                <a:gridCol w="436917">
                  <a:extLst>
                    <a:ext uri="{9D8B030D-6E8A-4147-A177-3AD203B41FA5}">
                      <a16:colId xmlns:a16="http://schemas.microsoft.com/office/drawing/2014/main" val="2269305294"/>
                    </a:ext>
                  </a:extLst>
                </a:gridCol>
                <a:gridCol w="5971190">
                  <a:extLst>
                    <a:ext uri="{9D8B030D-6E8A-4147-A177-3AD203B41FA5}">
                      <a16:colId xmlns:a16="http://schemas.microsoft.com/office/drawing/2014/main" val="57364378"/>
                    </a:ext>
                  </a:extLst>
                </a:gridCol>
              </a:tblGrid>
              <a:tr h="126313">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1346104">
                <a:tc rowSpan="2">
                  <a:txBody>
                    <a:bodyPr/>
                    <a:lstStyle/>
                    <a:p>
                      <a:pPr algn="ctr"/>
                      <a:r>
                        <a:rPr kumimoji="1" lang="ja-JP" altLang="en-US" sz="1400" b="0" dirty="0">
                          <a:solidFill>
                            <a:schemeClr val="tx1"/>
                          </a:solidFill>
                        </a:rPr>
                        <a:t>⑧輸出の取組</a:t>
                      </a:r>
                      <a:endParaRPr kumimoji="1" lang="ja-JP" altLang="en-US" sz="1400" b="0" strike="sngStrike" dirty="0">
                        <a:solidFill>
                          <a:schemeClr val="tx1"/>
                        </a:solidFill>
                        <a:latin typeface="+mn-ea"/>
                        <a:ea typeface="+mn-ea"/>
                      </a:endParaRPr>
                    </a:p>
                  </a:txBody>
                  <a:tcPr marL="72000" marR="72000" marT="36000" marB="36000" vert="eaVert" anchor="ctr"/>
                </a:tc>
                <a:tc>
                  <a:txBody>
                    <a:bodyPr/>
                    <a:lstStyle/>
                    <a:p>
                      <a:pPr marL="180000" indent="-180000"/>
                      <a:r>
                        <a:rPr lang="ja-JP" altLang="en-US" sz="1400" b="0" u="none" strike="noStrike" dirty="0">
                          <a:solidFill>
                            <a:srgbClr val="000000"/>
                          </a:solidFill>
                          <a:effectLst/>
                        </a:rPr>
                        <a:t>ア　助成対象者又は助成対象者が所属する団体等が策定した輸出事業計画の認定がされており、導入等する機械等がその計画の取組内容に関連するものであるもの。</a:t>
                      </a:r>
                      <a:endParaRPr kumimoji="1" lang="ja-JP" altLang="en-US" sz="1400" dirty="0">
                        <a:latin typeface="+mn-ea"/>
                        <a:ea typeface="+mn-ea"/>
                      </a:endParaRPr>
                    </a:p>
                  </a:txBody>
                  <a:tcPr marL="72000" marR="36000" marT="36000" marB="36000"/>
                </a:tc>
                <a:tc>
                  <a:txBody>
                    <a:bodyPr/>
                    <a:lstStyle/>
                    <a:p>
                      <a:pPr algn="ctr"/>
                      <a:r>
                        <a:rPr kumimoji="1" lang="ja-JP" altLang="en-US" sz="1400" dirty="0"/>
                        <a:t>１点</a:t>
                      </a:r>
                      <a:endParaRPr kumimoji="1" lang="ja-JP" altLang="en-US" sz="1400" dirty="0">
                        <a:latin typeface="+mn-ea"/>
                        <a:ea typeface="+mn-ea"/>
                      </a:endParaRPr>
                    </a:p>
                  </a:txBody>
                  <a:tcPr marL="36000" marR="36000" marT="36000" marB="36000" anchor="ctr"/>
                </a:tc>
                <a:tc rowSpan="2">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rgbClr val="000000"/>
                          </a:solidFill>
                          <a:effectLst/>
                          <a:uLnTx/>
                          <a:uFillTx/>
                        </a:rPr>
                        <a:t>・</a:t>
                      </a: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schemeClr val="tx1"/>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a:t>
                      </a:r>
                      <a:r>
                        <a:rPr kumimoji="0" lang="ja-JP" altLang="en-US" sz="1400" b="0" u="none" strike="noStrike" kern="1200" cap="none" spc="0" normalizeH="0" baseline="0" noProof="0" dirty="0">
                          <a:ln>
                            <a:noFill/>
                          </a:ln>
                          <a:solidFill>
                            <a:prstClr val="black"/>
                          </a:solidFill>
                          <a:effectLst/>
                          <a:uLnTx/>
                          <a:uFillTx/>
                        </a:rPr>
                        <a:t>時点における状況で「現状の水準」の適用を判断します。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r>
                        <a:rPr kumimoji="1" lang="ja-JP" altLang="en-US" sz="1400" b="0" u="none" strike="noStrike" kern="1200" cap="none" spc="0" normalizeH="0" baseline="0" noProof="0" dirty="0">
                          <a:ln>
                            <a:noFill/>
                          </a:ln>
                          <a:solidFill>
                            <a:prstClr val="black"/>
                          </a:solidFill>
                          <a:effectLst/>
                          <a:uLnTx/>
                          <a:uFillTx/>
                        </a:rPr>
                        <a:t>・</a:t>
                      </a:r>
                      <a:r>
                        <a:rPr kumimoji="1" lang="ja-JP" altLang="en-US" sz="1400" b="0" i="0" u="none" strike="noStrike" kern="1200" baseline="0" dirty="0">
                          <a:solidFill>
                            <a:schemeClr val="dk1"/>
                          </a:solidFill>
                          <a:latin typeface="+mn-lt"/>
                          <a:ea typeface="+mn-ea"/>
                          <a:cs typeface="+mn-cs"/>
                        </a:rPr>
                        <a:t>輸出事業計画は、輸出事業計画の認定規程（令和２年４月１日付け農林水産大臣決定）により大臣が認定した計画をいいます。</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en-US" altLang="ja-JP" sz="1400" b="0" u="none" strike="noStrike" kern="1200" cap="none" spc="0" normalizeH="0" baseline="0" noProof="0" dirty="0">
                        <a:ln>
                          <a:noFill/>
                        </a:ln>
                        <a:solidFill>
                          <a:prstClr val="black"/>
                        </a:solidFill>
                        <a:effectLst/>
                        <a:uLnTx/>
                        <a:uFillTx/>
                      </a:endParaRPr>
                    </a:p>
                    <a:p>
                      <a:r>
                        <a:rPr kumimoji="1" lang="ja-JP" altLang="en-US" sz="1400" b="0" u="none" strike="noStrike" kern="1200" cap="none" spc="0" normalizeH="0" baseline="0" noProof="0" dirty="0">
                          <a:ln>
                            <a:noFill/>
                          </a:ln>
                          <a:solidFill>
                            <a:prstClr val="black"/>
                          </a:solidFill>
                          <a:effectLst/>
                          <a:uLnTx/>
                          <a:uFillTx/>
                        </a:rPr>
                        <a:t>・</a:t>
                      </a:r>
                      <a:r>
                        <a:rPr kumimoji="1" lang="ja-JP" altLang="en-US" sz="1400" b="0" i="0" u="none" strike="noStrike" kern="1200" baseline="0" dirty="0">
                          <a:solidFill>
                            <a:schemeClr val="dk1"/>
                          </a:solidFill>
                          <a:latin typeface="+mn-lt"/>
                          <a:ea typeface="+mn-ea"/>
                          <a:cs typeface="+mn-cs"/>
                        </a:rPr>
                        <a:t>認定フラッグシップ輸出産地は、フラッグシップ輸出産地選定実施要領（令和６年４月</a:t>
                      </a:r>
                      <a:r>
                        <a:rPr kumimoji="1" lang="en-US" altLang="ja-JP" sz="1400" b="0" i="0" u="none" strike="noStrike" kern="1200" baseline="0" dirty="0">
                          <a:solidFill>
                            <a:schemeClr val="dk1"/>
                          </a:solidFill>
                          <a:latin typeface="+mn-lt"/>
                          <a:ea typeface="+mn-ea"/>
                          <a:cs typeface="+mn-cs"/>
                        </a:rPr>
                        <a:t>19</a:t>
                      </a:r>
                      <a:r>
                        <a:rPr kumimoji="1" lang="ja-JP" altLang="en-US" sz="1400" b="0" i="0" u="none" strike="noStrike" kern="1200" baseline="0" dirty="0">
                          <a:solidFill>
                            <a:schemeClr val="dk1"/>
                          </a:solidFill>
                          <a:latin typeface="+mn-lt"/>
                          <a:ea typeface="+mn-ea"/>
                          <a:cs typeface="+mn-cs"/>
                        </a:rPr>
                        <a:t>日付け６輸国第</a:t>
                      </a:r>
                      <a:r>
                        <a:rPr kumimoji="1" lang="en-US" altLang="ja-JP" sz="1400" b="0" i="0" u="none" strike="noStrike" kern="1200" baseline="0" dirty="0">
                          <a:solidFill>
                            <a:schemeClr val="dk1"/>
                          </a:solidFill>
                          <a:latin typeface="+mn-lt"/>
                          <a:ea typeface="+mn-ea"/>
                          <a:cs typeface="+mn-cs"/>
                        </a:rPr>
                        <a:t>256</a:t>
                      </a:r>
                      <a:r>
                        <a:rPr kumimoji="1" lang="ja-JP" altLang="en-US" sz="1400" b="0" i="0" u="none" strike="noStrike" kern="1200" baseline="0" dirty="0">
                          <a:solidFill>
                            <a:schemeClr val="dk1"/>
                          </a:solidFill>
                          <a:latin typeface="+mn-lt"/>
                          <a:ea typeface="+mn-ea"/>
                          <a:cs typeface="+mn-cs"/>
                        </a:rPr>
                        <a:t>号）第５の規定により認定証の交付を受けた産地をいいます。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0000"/>
                        </a:solidFill>
                        <a:effectLst/>
                        <a:uLnTx/>
                        <a:uFillTx/>
                      </a:endParaRPr>
                    </a:p>
                    <a:p>
                      <a:r>
                        <a:rPr kumimoji="1" lang="en-US" altLang="ja-JP" sz="1400" b="1" i="0" u="none" strike="noStrike" kern="1200" baseline="0" dirty="0">
                          <a:solidFill>
                            <a:srgbClr val="FF0000"/>
                          </a:solidFill>
                          <a:latin typeface="+mn-lt"/>
                          <a:ea typeface="+mn-ea"/>
                          <a:cs typeface="+mn-cs"/>
                        </a:rPr>
                        <a:t>【</a:t>
                      </a:r>
                      <a:r>
                        <a:rPr kumimoji="1" lang="ja-JP" altLang="en-US" sz="1400" b="1" i="0" u="none" strike="noStrike" kern="1200" baseline="0" dirty="0">
                          <a:solidFill>
                            <a:srgbClr val="FF0000"/>
                          </a:solidFill>
                          <a:latin typeface="+mn-lt"/>
                          <a:ea typeface="+mn-ea"/>
                          <a:cs typeface="+mn-cs"/>
                        </a:rPr>
                        <a:t>確認資料</a:t>
                      </a:r>
                      <a:r>
                        <a:rPr kumimoji="1" lang="en-US" altLang="ja-JP" sz="1400" b="1" i="0" u="none" strike="noStrike" kern="1200" baseline="0" dirty="0">
                          <a:solidFill>
                            <a:srgbClr val="FF0000"/>
                          </a:solidFill>
                          <a:latin typeface="+mn-lt"/>
                          <a:ea typeface="+mn-ea"/>
                          <a:cs typeface="+mn-cs"/>
                        </a:rPr>
                        <a:t>】</a:t>
                      </a:r>
                      <a:r>
                        <a:rPr kumimoji="1" lang="ja-JP" altLang="en-US" sz="1400" b="1" i="0" u="none" strike="noStrike" kern="1200" baseline="0" dirty="0">
                          <a:solidFill>
                            <a:srgbClr val="FF0000"/>
                          </a:solidFill>
                          <a:latin typeface="+mn-lt"/>
                          <a:ea typeface="+mn-ea"/>
                          <a:cs typeface="+mn-cs"/>
                        </a:rPr>
                        <a:t>認定された輸出事業計画、認定された輸出事業計画に連携者として位置付けられていることを証する書類、フラッグシップ輸出産地認定証、認定フラッグシップ輸出産地に参画していることを証する書類等</a:t>
                      </a:r>
                      <a:r>
                        <a:rPr kumimoji="1" lang="ja-JP" altLang="en-US" sz="1400" b="0" i="0" u="none" strike="noStrike" kern="1200" baseline="0" dirty="0">
                          <a:solidFill>
                            <a:schemeClr val="dk1"/>
                          </a:solidFill>
                          <a:latin typeface="+mn-lt"/>
                          <a:ea typeface="+mn-ea"/>
                          <a:cs typeface="+mn-cs"/>
                        </a:rPr>
                        <a:t/>
                      </a:r>
                    </a:p>
                  </a:txBody>
                  <a:tcPr marL="91441" marR="91441"/>
                </a:tc>
                <a:extLst>
                  <a:ext uri="{0D108BD9-81ED-4DB2-BD59-A6C34878D82A}">
                    <a16:rowId xmlns:a16="http://schemas.microsoft.com/office/drawing/2014/main" val="2669199392"/>
                  </a:ext>
                </a:extLst>
              </a:tr>
              <a:tr h="887920">
                <a:tc vMerge="1">
                  <a:txBody>
                    <a:bodyPr/>
                    <a:lstStyle/>
                    <a:p>
                      <a:endParaRPr kumimoji="1" lang="ja-JP" altLang="en-US"/>
                    </a:p>
                  </a:txBody>
                  <a:tcPr/>
                </a:tc>
                <a:tc>
                  <a:txBody>
                    <a:bodyPr/>
                    <a:lstStyle/>
                    <a:p>
                      <a:pPr marL="180000" indent="-180000" algn="l" defTabSz="914400" rtl="0" eaLnBrk="1" latinLnBrk="0" hangingPunct="1"/>
                      <a:r>
                        <a:rPr kumimoji="1" lang="ja-JP" altLang="en-US" sz="1400" b="0" u="none" strike="noStrike" kern="1200" dirty="0">
                          <a:solidFill>
                            <a:srgbClr val="000000"/>
                          </a:solidFill>
                          <a:effectLst/>
                        </a:rPr>
                        <a:t>イ　助成対象者又は助成対象者が所属する団体等がフラッグシップ輸出産地に参画しており、導入等する機械等がその産地の取組内容に関連するものであるもの。</a:t>
                      </a:r>
                      <a:endParaRPr kumimoji="1" lang="ja-JP" altLang="en-US" sz="1400" b="0" i="0" u="none" strike="noStrike" kern="1200" dirty="0">
                        <a:solidFill>
                          <a:srgbClr val="000000"/>
                        </a:solidFill>
                        <a:effectLst/>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１点</a:t>
                      </a:r>
                    </a:p>
                    <a:p>
                      <a:pPr algn="ctr"/>
                      <a:endParaRPr kumimoji="1" lang="ja-JP" altLang="en-US" sz="1400" dirty="0">
                        <a:latin typeface="+mn-ea"/>
                        <a:ea typeface="+mn-ea"/>
                      </a:endParaRPr>
                    </a:p>
                  </a:txBody>
                  <a:tcPr marL="36000" marR="36000" marT="36000" marB="36000" anchor="ctr"/>
                </a:tc>
                <a:tc vMerge="1">
                  <a:txBody>
                    <a:bodyPr/>
                    <a:lstStyle/>
                    <a:p>
                      <a:endParaRPr dirty="0"/>
                    </a:p>
                  </a:txBody>
                  <a:tcPr marL="91441" marR="91441">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4917377"/>
                  </a:ext>
                </a:extLst>
              </a:tr>
              <a:tr h="1870688">
                <a:tc>
                  <a:txBody>
                    <a:bodyPr/>
                    <a:lstStyle/>
                    <a:p>
                      <a:pPr marL="0" algn="ctr" defTabSz="914400" rtl="0" eaLnBrk="1" latinLnBrk="0" hangingPunct="1"/>
                      <a:r>
                        <a:rPr kumimoji="1" lang="ja-JP" altLang="ja-JP" sz="1400" b="0" kern="1200" dirty="0">
                          <a:solidFill>
                            <a:schemeClr val="tx1"/>
                          </a:solidFill>
                        </a:rPr>
                        <a:t>⑨環境配慮の取組</a:t>
                      </a:r>
                      <a:endParaRPr kumimoji="1" lang="ja-JP" altLang="en-US" sz="1400" b="0" kern="1200" dirty="0">
                        <a:solidFill>
                          <a:schemeClr val="tx1"/>
                        </a:solidFill>
                        <a:latin typeface="+mn-ea"/>
                        <a:ea typeface="+mn-ea"/>
                        <a:cs typeface="+mn-cs"/>
                      </a:endParaRPr>
                    </a:p>
                  </a:txBody>
                  <a:tcPr marL="72000" marR="72000" marT="36000" marB="36000" vert="eaVert" anchor="ctr"/>
                </a:tc>
                <a:tc>
                  <a:txBody>
                    <a:bodyPr/>
                    <a:lstStyle/>
                    <a:p>
                      <a:pPr marL="180000" indent="0" algn="l" defTabSz="914400" rtl="0" eaLnBrk="1" latinLnBrk="0" hangingPunct="1"/>
                      <a:r>
                        <a:rPr kumimoji="1" lang="ja-JP" altLang="ja-JP" sz="1400" b="0" u="none" strike="noStrike" kern="1200" dirty="0">
                          <a:solidFill>
                            <a:srgbClr val="000000"/>
                          </a:solidFill>
                          <a:effectLst/>
                        </a:rPr>
                        <a:t>有機ＪＡＳの認証を受けている。</a:t>
                      </a:r>
                      <a:endParaRPr kumimoji="1" lang="ja-JP" altLang="en-US" sz="1400" b="0" i="0" u="none" strike="noStrike" kern="1200" dirty="0">
                        <a:solidFill>
                          <a:srgbClr val="000000"/>
                        </a:solidFill>
                        <a:effectLst/>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１点</a:t>
                      </a:r>
                    </a:p>
                    <a:p>
                      <a:pPr algn="ctr"/>
                      <a:endParaRPr kumimoji="1" lang="ja-JP" altLang="en-US" sz="1400" dirty="0">
                        <a:latin typeface="+mn-ea"/>
                        <a:ea typeface="+mn-ea"/>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prstClr val="black"/>
                          </a:solidFill>
                          <a:effectLst/>
                          <a:uLnTx/>
                          <a:uFillTx/>
                        </a:rPr>
                        <a:t>日時点における状況や今後の取組計画で「現状の水準」の適用を判断します。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endParaRPr kumimoji="1" lang="en-US" altLang="ja-JP" sz="14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有機</a:t>
                      </a:r>
                      <a:r>
                        <a:rPr kumimoji="0" lang="en-US" altLang="ja-JP" sz="1400" b="1" u="none" strike="noStrike" kern="1200" cap="none" spc="0" normalizeH="0" baseline="0" noProof="0" dirty="0">
                          <a:ln>
                            <a:noFill/>
                          </a:ln>
                          <a:solidFill>
                            <a:srgbClr val="FF0000"/>
                          </a:solidFill>
                          <a:effectLst/>
                          <a:uLnTx/>
                          <a:uFillTx/>
                        </a:rPr>
                        <a:t>JAS</a:t>
                      </a:r>
                      <a:r>
                        <a:rPr kumimoji="0" lang="ja-JP" altLang="en-US" sz="1400" b="1" u="none" strike="noStrike" kern="1200" cap="none" spc="0" normalizeH="0" baseline="0" noProof="0" dirty="0">
                          <a:ln>
                            <a:noFill/>
                          </a:ln>
                          <a:solidFill>
                            <a:srgbClr val="FF0000"/>
                          </a:solidFill>
                          <a:effectLst/>
                          <a:uLnTx/>
                          <a:uFillTx/>
                        </a:rPr>
                        <a:t>の認証を証する書類 等</a:t>
                      </a:r>
                      <a:endParaRPr kumimoji="1"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mn-cs"/>
                      </a:endParaRPr>
                    </a:p>
                  </a:txBody>
                  <a:tcPr marL="91441" marR="91441"/>
                </a:tc>
                <a:extLst>
                  <a:ext uri="{0D108BD9-81ED-4DB2-BD59-A6C34878D82A}">
                    <a16:rowId xmlns:a16="http://schemas.microsoft.com/office/drawing/2014/main" val="996393620"/>
                  </a:ext>
                </a:extLst>
              </a:tr>
            </a:tbl>
          </a:graphicData>
        </a:graphic>
      </p:graphicFrame>
      <p:sp>
        <p:nvSpPr>
          <p:cNvPr id="5" name="スライド番号プレースホルダー 4">
            <a:extLst>
              <a:ext uri="{FF2B5EF4-FFF2-40B4-BE49-F238E27FC236}">
                <a16:creationId xmlns:a16="http://schemas.microsoft.com/office/drawing/2014/main" id="{D737DA8E-D670-F018-8819-10D944CC6F10}"/>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21</a:t>
            </a:fld>
            <a:endParaRPr kumimoji="1" lang="ja-JP" altLang="en-US" dirty="0">
              <a:solidFill>
                <a:schemeClr val="tx1"/>
              </a:solidFill>
            </a:endParaRPr>
          </a:p>
        </p:txBody>
      </p:sp>
    </p:spTree>
    <p:extLst>
      <p:ext uri="{BB962C8B-B14F-4D97-AF65-F5344CB8AC3E}">
        <p14:creationId xmlns:p14="http://schemas.microsoft.com/office/powerpoint/2010/main" val="1719139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476240BB-E2FE-0781-6771-A068A2153374}"/>
              </a:ext>
            </a:extLst>
          </p:cNvPr>
          <p:cNvGraphicFramePr>
            <a:graphicFrameLocks noGrp="1"/>
          </p:cNvGraphicFramePr>
          <p:nvPr>
            <p:extLst>
              <p:ext uri="{D42A27DB-BD31-4B8C-83A1-F6EECF244321}">
                <p14:modId xmlns:p14="http://schemas.microsoft.com/office/powerpoint/2010/main" val="1959538209"/>
              </p:ext>
            </p:extLst>
          </p:nvPr>
        </p:nvGraphicFramePr>
        <p:xfrm>
          <a:off x="6000" y="0"/>
          <a:ext cx="9900000" cy="6780018"/>
        </p:xfrm>
        <a:graphic>
          <a:graphicData uri="http://schemas.openxmlformats.org/drawingml/2006/table">
            <a:tbl>
              <a:tblPr firstRow="1" bandRow="1">
                <a:tableStyleId>{93296810-A885-4BE3-A3E7-6D5BEEA58F35}</a:tableStyleId>
              </a:tblPr>
              <a:tblGrid>
                <a:gridCol w="305534">
                  <a:extLst>
                    <a:ext uri="{9D8B030D-6E8A-4147-A177-3AD203B41FA5}">
                      <a16:colId xmlns:a16="http://schemas.microsoft.com/office/drawing/2014/main" val="949060774"/>
                    </a:ext>
                  </a:extLst>
                </a:gridCol>
                <a:gridCol w="3186359">
                  <a:extLst>
                    <a:ext uri="{9D8B030D-6E8A-4147-A177-3AD203B41FA5}">
                      <a16:colId xmlns:a16="http://schemas.microsoft.com/office/drawing/2014/main" val="1278980058"/>
                    </a:ext>
                  </a:extLst>
                </a:gridCol>
                <a:gridCol w="436917">
                  <a:extLst>
                    <a:ext uri="{9D8B030D-6E8A-4147-A177-3AD203B41FA5}">
                      <a16:colId xmlns:a16="http://schemas.microsoft.com/office/drawing/2014/main" val="2269305294"/>
                    </a:ext>
                  </a:extLst>
                </a:gridCol>
                <a:gridCol w="5971190">
                  <a:extLst>
                    <a:ext uri="{9D8B030D-6E8A-4147-A177-3AD203B41FA5}">
                      <a16:colId xmlns:a16="http://schemas.microsoft.com/office/drawing/2014/main" val="57364378"/>
                    </a:ext>
                  </a:extLst>
                </a:gridCol>
              </a:tblGrid>
              <a:tr h="508818">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1620000">
                <a:tc rowSpan="3">
                  <a:txBody>
                    <a:bodyPr/>
                    <a:lstStyle/>
                    <a:p>
                      <a:pPr marL="0" algn="ctr" defTabSz="914400" rtl="0" eaLnBrk="1" latinLnBrk="0" hangingPunct="1"/>
                      <a:r>
                        <a:rPr kumimoji="1" lang="ja-JP" altLang="ja-JP" sz="1400" b="0" kern="1200" dirty="0">
                          <a:solidFill>
                            <a:schemeClr val="tx1"/>
                          </a:solidFill>
                        </a:rPr>
                        <a:t>⑩労働環境の改善</a:t>
                      </a:r>
                      <a:endParaRPr kumimoji="1" lang="ja-JP" altLang="en-US" sz="1400" b="0" kern="1200" dirty="0">
                        <a:solidFill>
                          <a:schemeClr val="tx1"/>
                        </a:solidFill>
                        <a:latin typeface="+mn-ea"/>
                        <a:ea typeface="+mn-ea"/>
                        <a:cs typeface="+mn-cs"/>
                      </a:endParaRPr>
                    </a:p>
                  </a:txBody>
                  <a:tcPr marL="72000" marR="72000" marT="36000" marB="36000" vert="eaVert" anchor="ctr"/>
                </a:tc>
                <a:tc>
                  <a:txBody>
                    <a:bodyPr/>
                    <a:lstStyle/>
                    <a:p>
                      <a:pPr marL="180000" indent="-180000" algn="l" defTabSz="914400" rtl="0" eaLnBrk="1" latinLnBrk="0" hangingPunct="1"/>
                      <a:r>
                        <a:rPr kumimoji="1" lang="ja-JP" altLang="en-US" sz="1400" b="0" i="0" u="none" strike="noStrike" kern="1200" dirty="0">
                          <a:solidFill>
                            <a:schemeClr val="dk1"/>
                          </a:solidFill>
                          <a:effectLst/>
                          <a:latin typeface="+mn-lt"/>
                          <a:ea typeface="+mn-ea"/>
                          <a:cs typeface="+mn-cs"/>
                        </a:rPr>
                        <a:t>ア　労働保険（労働者災害補償保険・雇用保険）に加入している。</a:t>
                      </a:r>
                      <a:r>
                        <a:rPr kumimoji="1" lang="ja-JP" altLang="en-US" sz="1400" b="0" i="0" kern="1200" dirty="0">
                          <a:solidFill>
                            <a:schemeClr val="dk1"/>
                          </a:solidFill>
                          <a:effectLst/>
                          <a:latin typeface="+mn-lt"/>
                          <a:ea typeface="+mn-ea"/>
                          <a:cs typeface="+mn-cs"/>
                        </a:rPr>
                        <a:t>​</a:t>
                      </a:r>
                      <a:endParaRPr kumimoji="1" lang="ja-JP" altLang="en-US" sz="1100" b="0" i="0" u="none" strike="noStrike" kern="1200" dirty="0">
                        <a:solidFill>
                          <a:srgbClr val="000000"/>
                        </a:solidFill>
                        <a:effectLst/>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１点</a:t>
                      </a:r>
                    </a:p>
                    <a:p>
                      <a:pPr algn="ctr"/>
                      <a:endParaRPr kumimoji="1" lang="en-US" altLang="ja-JP" sz="1400" dirty="0">
                        <a:latin typeface="+mn-ea"/>
                        <a:ea typeface="+mn-ea"/>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prstClr val="black"/>
                          </a:solidFill>
                          <a:effectLst/>
                          <a:uLnTx/>
                          <a:uFillTx/>
                        </a:rPr>
                        <a:t>日時点における助成対象者の取組で「現状の水準」の適用を判断します。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原則として、雇用者が両方に加入している場合にポイント加算となります。例外として、個人事業主で雇用者がいない場合、あるいは、雇用保険の対象となる雇用者がいない場合等は、労災保険のみの加入でもポイント加算の対象となり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労災保険加入証明書・雇用保険被保険者証　等</a:t>
                      </a:r>
                      <a:endParaRPr kumimoji="0"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mn-cs"/>
                      </a:endParaRPr>
                    </a:p>
                  </a:txBody>
                  <a:tcPr marL="91441" marR="91441"/>
                </a:tc>
                <a:extLst>
                  <a:ext uri="{0D108BD9-81ED-4DB2-BD59-A6C34878D82A}">
                    <a16:rowId xmlns:a16="http://schemas.microsoft.com/office/drawing/2014/main" val="1564557284"/>
                  </a:ext>
                </a:extLst>
              </a:tr>
              <a:tr h="720000">
                <a:tc vMerge="1">
                  <a:txBody>
                    <a:bodyPr/>
                    <a:lstStyle/>
                    <a:p>
                      <a:pPr marL="0" algn="ctr" defTabSz="914400" rtl="0" eaLnBrk="1" latinLnBrk="0" hangingPunct="1"/>
                      <a:endParaRPr kumimoji="1" lang="ja-JP" altLang="en-US" sz="1400" b="1" kern="1200" dirty="0">
                        <a:solidFill>
                          <a:schemeClr val="bg1"/>
                        </a:solidFill>
                        <a:latin typeface="+mn-ea"/>
                        <a:ea typeface="+mn-ea"/>
                        <a:cs typeface="+mn-cs"/>
                      </a:endParaRPr>
                    </a:p>
                  </a:txBody>
                  <a:tcPr marL="72000" marR="72000" marT="36000" marB="36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472C4"/>
                    </a:solidFill>
                  </a:tcPr>
                </a:tc>
                <a:tc>
                  <a:txBody>
                    <a:bodyPr/>
                    <a:lstStyle/>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1" lang="ja-JP" altLang="ja-JP" sz="1400" b="0" i="0" u="none" strike="noStrike" kern="1200" dirty="0">
                          <a:solidFill>
                            <a:schemeClr val="dk1"/>
                          </a:solidFill>
                          <a:effectLst/>
                          <a:latin typeface="+mn-lt"/>
                          <a:ea typeface="+mn-ea"/>
                          <a:cs typeface="+mn-cs"/>
                        </a:rPr>
                        <a:t>イ　社会保険（厚生年金保険・健康保険）に加入している。</a:t>
                      </a:r>
                      <a:endParaRPr kumimoji="1" lang="ja-JP" altLang="en-US" sz="1100" b="0" i="0" u="none" strike="noStrike" kern="1200" dirty="0">
                        <a:solidFill>
                          <a:srgbClr val="000000"/>
                        </a:solidFill>
                        <a:effectLst/>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１点</a:t>
                      </a: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prstClr val="black"/>
                          </a:solidFill>
                          <a:effectLst/>
                          <a:uLnTx/>
                          <a:uFillTx/>
                        </a:rPr>
                        <a:t>日時点における助成対象者の取組で「現状の水準」の適用を判断します。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資格取得確認証・資格確認書　等</a:t>
                      </a:r>
                      <a:endParaRPr kumimoji="0"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mn-cs"/>
                      </a:endParaRPr>
                    </a:p>
                  </a:txBody>
                  <a:tcPr marL="91441" marR="91441"/>
                </a:tc>
                <a:extLst>
                  <a:ext uri="{0D108BD9-81ED-4DB2-BD59-A6C34878D82A}">
                    <a16:rowId xmlns:a16="http://schemas.microsoft.com/office/drawing/2014/main" val="208966887"/>
                  </a:ext>
                </a:extLst>
              </a:tr>
              <a:tr h="3528000">
                <a:tc vMerge="1">
                  <a:txBody>
                    <a:bodyPr/>
                    <a:lstStyle/>
                    <a:p>
                      <a:pPr marL="0" algn="ctr" defTabSz="914400" rtl="0" eaLnBrk="1" latinLnBrk="0" hangingPunct="1"/>
                      <a:endParaRPr kumimoji="1" lang="ja-JP" altLang="en-US" sz="1400" b="1" kern="1200" dirty="0">
                        <a:solidFill>
                          <a:schemeClr val="bg1"/>
                        </a:solidFill>
                        <a:latin typeface="+mn-ea"/>
                        <a:ea typeface="+mn-ea"/>
                        <a:cs typeface="+mn-cs"/>
                      </a:endParaRPr>
                    </a:p>
                  </a:txBody>
                  <a:tcPr marL="72000" marR="72000" marT="36000" marB="36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472C4"/>
                    </a:solidFill>
                  </a:tcPr>
                </a:tc>
                <a:tc>
                  <a:txBody>
                    <a:bodyPr/>
                    <a:lstStyle/>
                    <a:p>
                      <a:pPr marL="180000" indent="-180000" algn="l" defTabSz="914400" rtl="0" eaLnBrk="1" latinLnBrk="0" hangingPunct="1"/>
                      <a:r>
                        <a:rPr kumimoji="1" lang="ja-JP" altLang="ja-JP" sz="1400" b="0" i="0" kern="1200" dirty="0">
                          <a:solidFill>
                            <a:schemeClr val="dk1"/>
                          </a:solidFill>
                          <a:effectLst/>
                          <a:latin typeface="+mn-lt"/>
                          <a:ea typeface="+mn-ea"/>
                          <a:cs typeface="+mn-cs"/>
                        </a:rPr>
                        <a:t>ウ　労働時間、休憩及び休日について他産業と同等の労働環境を整備している。</a:t>
                      </a:r>
                      <a:endParaRPr kumimoji="1" lang="ja-JP" altLang="en-US" sz="1400" b="0" i="0" u="none" strike="noStrike" kern="1200" dirty="0">
                        <a:solidFill>
                          <a:srgbClr val="000000"/>
                        </a:solidFill>
                        <a:effectLst/>
                        <a:latin typeface="+mn-ea"/>
                        <a:ea typeface="+mn-ea"/>
                        <a:cs typeface="+mn-cs"/>
                      </a:endParaRPr>
                    </a:p>
                  </a:txBody>
                  <a:tcPr marL="72000" marR="36000" marT="36000" marB="36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１点</a:t>
                      </a:r>
                    </a:p>
                    <a:p>
                      <a:pPr algn="ctr"/>
                      <a:endParaRPr kumimoji="1" lang="ja-JP" altLang="en-US" sz="1400" dirty="0">
                        <a:latin typeface="+mn-ea"/>
                        <a:ea typeface="+mn-ea"/>
                      </a:endParaRPr>
                    </a:p>
                  </a:txBody>
                  <a:tcPr marL="36000" marR="36000" marT="36000" marB="3600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prstClr val="black"/>
                          </a:solidFill>
                          <a:effectLst/>
                          <a:uLnTx/>
                          <a:uFillTx/>
                        </a:rPr>
                        <a:t>日時点における助成対象者の取組で「現状の水準」の適用を判断します。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・労働基準法に準拠した労働時間、休憩及び休日を、就業規則又はこれに準ずるもの（労使協定の締結等）に規定していることが必要です。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a:t>
                      </a:r>
                      <a:r>
                        <a:rPr kumimoji="1" lang="ja-JP" altLang="ja-JP" sz="1400" b="0" i="0" u="none" strike="noStrike" kern="1200" dirty="0">
                          <a:solidFill>
                            <a:schemeClr val="dk1"/>
                          </a:solidFill>
                          <a:effectLst/>
                          <a:latin typeface="+mn-lt"/>
                          <a:ea typeface="+mn-ea"/>
                          <a:cs typeface="+mn-cs"/>
                        </a:rPr>
                        <a:t>以下の①～③全てに該当する場合は、ポイント算出が可能です。</a:t>
                      </a:r>
                      <a:endParaRPr kumimoji="1" lang="en-US" altLang="ja-JP" sz="1400" b="0" i="0" u="none" strike="noStrike" kern="1200" dirty="0">
                        <a:solidFill>
                          <a:schemeClr val="dk1"/>
                        </a:solidFill>
                        <a:effectLst/>
                        <a:latin typeface="+mn-lt"/>
                        <a:ea typeface="+mn-ea"/>
                        <a:cs typeface="+mn-cs"/>
                      </a:endParaRPr>
                    </a:p>
                    <a:p>
                      <a:pPr rtl="0" fontAlgn="base"/>
                      <a:r>
                        <a:rPr kumimoji="0" lang="ja-JP" altLang="en-US" sz="1400" b="0" u="none" strike="noStrike" kern="1200" cap="none" spc="0" normalizeH="0" baseline="0" noProof="0" dirty="0">
                          <a:ln>
                            <a:noFill/>
                          </a:ln>
                          <a:solidFill>
                            <a:prstClr val="black"/>
                          </a:solidFill>
                          <a:effectLst/>
                          <a:uLnTx/>
                          <a:uFillTx/>
                        </a:rPr>
                        <a:t>①</a:t>
                      </a:r>
                      <a:r>
                        <a:rPr kumimoji="1" lang="ja-JP" altLang="ja-JP" sz="1400" b="0" i="0" u="none" strike="noStrike" kern="1200" dirty="0">
                          <a:solidFill>
                            <a:schemeClr val="dk1"/>
                          </a:solidFill>
                          <a:effectLst/>
                          <a:latin typeface="+mn-lt"/>
                          <a:ea typeface="+mn-ea"/>
                          <a:cs typeface="+mn-cs"/>
                        </a:rPr>
                        <a:t>労働時間について、１日８時間以内及び１週間</a:t>
                      </a:r>
                      <a:r>
                        <a:rPr kumimoji="1" lang="en-US" altLang="ja-JP" sz="1400" b="0" i="0" u="none" strike="noStrike" kern="1200" dirty="0">
                          <a:solidFill>
                            <a:schemeClr val="dk1"/>
                          </a:solidFill>
                          <a:effectLst/>
                          <a:latin typeface="+mn-lt"/>
                          <a:ea typeface="+mn-ea"/>
                          <a:cs typeface="+mn-cs"/>
                        </a:rPr>
                        <a:t>40</a:t>
                      </a:r>
                      <a:r>
                        <a:rPr kumimoji="1" lang="ja-JP" altLang="ja-JP" sz="1400" b="0" i="0" u="none" strike="noStrike" kern="1200" dirty="0">
                          <a:solidFill>
                            <a:schemeClr val="dk1"/>
                          </a:solidFill>
                          <a:effectLst/>
                          <a:latin typeface="+mn-lt"/>
                          <a:ea typeface="+mn-ea"/>
                          <a:cs typeface="+mn-cs"/>
                        </a:rPr>
                        <a:t>時間以内、並びに、</a:t>
                      </a:r>
                      <a:endParaRPr kumimoji="1" lang="en-US" altLang="ja-JP" sz="1400" b="0" i="0" u="none" strike="noStrike" kern="1200" dirty="0">
                        <a:solidFill>
                          <a:schemeClr val="dk1"/>
                        </a:solidFill>
                        <a:effectLst/>
                        <a:latin typeface="+mn-lt"/>
                        <a:ea typeface="+mn-ea"/>
                        <a:cs typeface="+mn-cs"/>
                      </a:endParaRPr>
                    </a:p>
                    <a:p>
                      <a:pPr rtl="0" fontAlgn="base"/>
                      <a:r>
                        <a:rPr kumimoji="1" lang="ja-JP" altLang="en-US" sz="1400" b="0" i="0" u="none" strike="noStrike" kern="1200" dirty="0">
                          <a:solidFill>
                            <a:schemeClr val="dk1"/>
                          </a:solidFill>
                          <a:effectLst/>
                          <a:latin typeface="+mn-lt"/>
                          <a:ea typeface="+mn-ea"/>
                          <a:cs typeface="+mn-cs"/>
                        </a:rPr>
                        <a:t>　</a:t>
                      </a:r>
                      <a:r>
                        <a:rPr kumimoji="1" lang="ja-JP" altLang="ja-JP" sz="1400" b="0" i="0" u="none" strike="noStrike" kern="1200" dirty="0">
                          <a:solidFill>
                            <a:schemeClr val="dk1"/>
                          </a:solidFill>
                          <a:effectLst/>
                          <a:latin typeface="+mn-lt"/>
                          <a:ea typeface="+mn-ea"/>
                          <a:cs typeface="+mn-cs"/>
                        </a:rPr>
                        <a:t>時間</a:t>
                      </a:r>
                      <a:r>
                        <a:rPr kumimoji="1" lang="en-US" altLang="ja-JP" sz="1400" b="0" i="0" kern="1200" dirty="0">
                          <a:solidFill>
                            <a:schemeClr val="dk1"/>
                          </a:solidFill>
                          <a:effectLst/>
                          <a:latin typeface="+mn-lt"/>
                          <a:ea typeface="+mn-ea"/>
                          <a:cs typeface="+mn-cs"/>
                        </a:rPr>
                        <a:t>​</a:t>
                      </a:r>
                      <a:r>
                        <a:rPr kumimoji="1" lang="ja-JP" altLang="ja-JP" sz="1400" b="0" i="0" u="none" strike="noStrike" kern="1200" dirty="0">
                          <a:solidFill>
                            <a:schemeClr val="dk1"/>
                          </a:solidFill>
                          <a:effectLst/>
                          <a:latin typeface="+mn-lt"/>
                          <a:ea typeface="+mn-ea"/>
                          <a:cs typeface="+mn-cs"/>
                        </a:rPr>
                        <a:t>外労働時間について、１か月</a:t>
                      </a:r>
                      <a:r>
                        <a:rPr kumimoji="1" lang="en-US" altLang="ja-JP" sz="1400" b="0" i="0" u="none" strike="noStrike" kern="1200" dirty="0">
                          <a:solidFill>
                            <a:schemeClr val="dk1"/>
                          </a:solidFill>
                          <a:effectLst/>
                          <a:latin typeface="+mn-lt"/>
                          <a:ea typeface="+mn-ea"/>
                          <a:cs typeface="+mn-cs"/>
                        </a:rPr>
                        <a:t>45</a:t>
                      </a:r>
                      <a:r>
                        <a:rPr kumimoji="1" lang="ja-JP" altLang="ja-JP" sz="1400" b="0" i="0" u="none" strike="noStrike" kern="1200" dirty="0">
                          <a:solidFill>
                            <a:schemeClr val="dk1"/>
                          </a:solidFill>
                          <a:effectLst/>
                          <a:latin typeface="+mn-lt"/>
                          <a:ea typeface="+mn-ea"/>
                          <a:cs typeface="+mn-cs"/>
                        </a:rPr>
                        <a:t>時間及び年間</a:t>
                      </a:r>
                      <a:r>
                        <a:rPr kumimoji="1" lang="en-US" altLang="ja-JP" sz="1400" b="0" i="0" u="none" strike="noStrike" kern="1200" dirty="0">
                          <a:solidFill>
                            <a:schemeClr val="dk1"/>
                          </a:solidFill>
                          <a:effectLst/>
                          <a:latin typeface="+mn-lt"/>
                          <a:ea typeface="+mn-ea"/>
                          <a:cs typeface="+mn-cs"/>
                        </a:rPr>
                        <a:t>360</a:t>
                      </a:r>
                      <a:r>
                        <a:rPr kumimoji="1" lang="ja-JP" altLang="ja-JP" sz="1400" b="0" i="0" u="none" strike="noStrike" kern="1200" dirty="0">
                          <a:solidFill>
                            <a:schemeClr val="dk1"/>
                          </a:solidFill>
                          <a:effectLst/>
                          <a:latin typeface="+mn-lt"/>
                          <a:ea typeface="+mn-ea"/>
                          <a:cs typeface="+mn-cs"/>
                        </a:rPr>
                        <a:t>時間以内とするこ</a:t>
                      </a:r>
                      <a:endParaRPr kumimoji="1" lang="en-US" altLang="ja-JP" sz="1400" b="0" i="0" u="none" strike="noStrike" kern="1200" dirty="0">
                        <a:solidFill>
                          <a:schemeClr val="dk1"/>
                        </a:solidFill>
                        <a:effectLst/>
                        <a:latin typeface="+mn-lt"/>
                        <a:ea typeface="+mn-ea"/>
                        <a:cs typeface="+mn-cs"/>
                      </a:endParaRPr>
                    </a:p>
                    <a:p>
                      <a:pPr rtl="0" fontAlgn="base"/>
                      <a:r>
                        <a:rPr kumimoji="1" lang="ja-JP" altLang="en-US" sz="1400" b="0" i="0" u="none" strike="noStrike" kern="1200" dirty="0">
                          <a:solidFill>
                            <a:schemeClr val="dk1"/>
                          </a:solidFill>
                          <a:effectLst/>
                          <a:latin typeface="+mn-lt"/>
                          <a:ea typeface="+mn-ea"/>
                          <a:cs typeface="+mn-cs"/>
                        </a:rPr>
                        <a:t>　</a:t>
                      </a:r>
                      <a:r>
                        <a:rPr kumimoji="1" lang="ja-JP" altLang="ja-JP" sz="1400" b="0" i="0" u="none" strike="noStrike" kern="1200" dirty="0">
                          <a:solidFill>
                            <a:schemeClr val="dk1"/>
                          </a:solidFill>
                          <a:effectLst/>
                          <a:latin typeface="+mn-lt"/>
                          <a:ea typeface="+mn-ea"/>
                          <a:cs typeface="+mn-cs"/>
                        </a:rPr>
                        <a:t>と又は年</a:t>
                      </a:r>
                      <a:r>
                        <a:rPr kumimoji="1" lang="en-US" altLang="ja-JP" sz="1400" b="0" i="0" kern="1200" dirty="0">
                          <a:solidFill>
                            <a:schemeClr val="dk1"/>
                          </a:solidFill>
                          <a:effectLst/>
                          <a:latin typeface="+mn-lt"/>
                          <a:ea typeface="+mn-ea"/>
                          <a:cs typeface="+mn-cs"/>
                        </a:rPr>
                        <a:t>​</a:t>
                      </a:r>
                      <a:r>
                        <a:rPr kumimoji="1" lang="ja-JP" altLang="ja-JP" sz="1400" b="0" i="0" u="none" strike="noStrike" kern="1200" dirty="0">
                          <a:solidFill>
                            <a:schemeClr val="dk1"/>
                          </a:solidFill>
                          <a:effectLst/>
                          <a:latin typeface="+mn-lt"/>
                          <a:ea typeface="+mn-ea"/>
                          <a:cs typeface="+mn-cs"/>
                        </a:rPr>
                        <a:t>間総労働時間を</a:t>
                      </a:r>
                      <a:r>
                        <a:rPr kumimoji="1" lang="en-US" altLang="ja-JP" sz="1400" b="0" i="0" u="none" strike="noStrike" kern="1200" dirty="0">
                          <a:solidFill>
                            <a:schemeClr val="dk1"/>
                          </a:solidFill>
                          <a:effectLst/>
                          <a:latin typeface="+mn-lt"/>
                          <a:ea typeface="+mn-ea"/>
                          <a:cs typeface="+mn-cs"/>
                        </a:rPr>
                        <a:t>2,445</a:t>
                      </a:r>
                      <a:r>
                        <a:rPr kumimoji="1" lang="ja-JP" altLang="ja-JP" sz="1400" b="0" i="0" u="none" strike="noStrike" kern="1200" dirty="0">
                          <a:solidFill>
                            <a:schemeClr val="dk1"/>
                          </a:solidFill>
                          <a:effectLst/>
                          <a:latin typeface="+mn-lt"/>
                          <a:ea typeface="+mn-ea"/>
                          <a:cs typeface="+mn-cs"/>
                        </a:rPr>
                        <a:t>時間以内とすることを規定している</a:t>
                      </a:r>
                      <a:endParaRPr kumimoji="1" lang="en-US" altLang="ja-JP" sz="1400" b="0" i="0" kern="1200" dirty="0">
                        <a:solidFill>
                          <a:schemeClr val="dk1"/>
                        </a:solidFill>
                        <a:effectLst/>
                        <a:latin typeface="+mn-lt"/>
                        <a:ea typeface="+mn-ea"/>
                        <a:cs typeface="+mn-cs"/>
                      </a:endParaRPr>
                    </a:p>
                    <a:p>
                      <a:pPr rtl="0" fontAlgn="base"/>
                      <a:r>
                        <a:rPr kumimoji="0" lang="ja-JP" altLang="en-US" sz="1400" b="0" u="none" strike="noStrike" kern="1200" cap="none" spc="0" normalizeH="0" baseline="0" noProof="0" dirty="0">
                          <a:ln>
                            <a:noFill/>
                          </a:ln>
                          <a:solidFill>
                            <a:prstClr val="black"/>
                          </a:solidFill>
                          <a:effectLst/>
                          <a:uLnTx/>
                          <a:uFillTx/>
                        </a:rPr>
                        <a:t>②</a:t>
                      </a:r>
                      <a:r>
                        <a:rPr kumimoji="1" lang="ja-JP" altLang="ja-JP" sz="1400" b="0" i="0" u="none" strike="noStrike" kern="1200" dirty="0">
                          <a:solidFill>
                            <a:schemeClr val="dk1"/>
                          </a:solidFill>
                          <a:effectLst/>
                          <a:latin typeface="+mn-lt"/>
                          <a:ea typeface="+mn-ea"/>
                          <a:cs typeface="+mn-cs"/>
                        </a:rPr>
                        <a:t>休憩時間について、労働時間が６時間を超える場合には</a:t>
                      </a:r>
                      <a:r>
                        <a:rPr kumimoji="1" lang="en-US" altLang="ja-JP" sz="1400" b="0" i="0" u="none" strike="noStrike" kern="1200" dirty="0">
                          <a:solidFill>
                            <a:schemeClr val="dk1"/>
                          </a:solidFill>
                          <a:effectLst/>
                          <a:latin typeface="+mn-lt"/>
                          <a:ea typeface="+mn-ea"/>
                          <a:cs typeface="+mn-cs"/>
                        </a:rPr>
                        <a:t>45</a:t>
                      </a:r>
                      <a:r>
                        <a:rPr kumimoji="1" lang="ja-JP" altLang="ja-JP" sz="1400" b="0" i="0" u="none" strike="noStrike" kern="1200" dirty="0">
                          <a:solidFill>
                            <a:schemeClr val="dk1"/>
                          </a:solidFill>
                          <a:effectLst/>
                          <a:latin typeface="+mn-lt"/>
                          <a:ea typeface="+mn-ea"/>
                          <a:cs typeface="+mn-cs"/>
                        </a:rPr>
                        <a:t>分以上、８</a:t>
                      </a:r>
                      <a:endParaRPr kumimoji="1" lang="en-US" altLang="ja-JP" sz="1400" b="0" i="0" u="none" strike="noStrike" kern="1200" dirty="0">
                        <a:solidFill>
                          <a:schemeClr val="dk1"/>
                        </a:solidFill>
                        <a:effectLst/>
                        <a:latin typeface="+mn-lt"/>
                        <a:ea typeface="+mn-ea"/>
                        <a:cs typeface="+mn-cs"/>
                      </a:endParaRPr>
                    </a:p>
                    <a:p>
                      <a:pPr rtl="0" fontAlgn="base"/>
                      <a:r>
                        <a:rPr kumimoji="1" lang="ja-JP" altLang="en-US" sz="1400" b="0" i="0" u="none" strike="noStrike" kern="1200" dirty="0">
                          <a:solidFill>
                            <a:schemeClr val="dk1"/>
                          </a:solidFill>
                          <a:effectLst/>
                          <a:latin typeface="+mn-lt"/>
                          <a:ea typeface="+mn-ea"/>
                          <a:cs typeface="+mn-cs"/>
                        </a:rPr>
                        <a:t>　</a:t>
                      </a:r>
                      <a:r>
                        <a:rPr kumimoji="1" lang="ja-JP" altLang="ja-JP" sz="1400" b="0" i="0" u="none" strike="noStrike" kern="1200" dirty="0">
                          <a:solidFill>
                            <a:schemeClr val="dk1"/>
                          </a:solidFill>
                          <a:effectLst/>
                          <a:latin typeface="+mn-lt"/>
                          <a:ea typeface="+mn-ea"/>
                          <a:cs typeface="+mn-cs"/>
                        </a:rPr>
                        <a:t>時</a:t>
                      </a:r>
                      <a:r>
                        <a:rPr kumimoji="1" lang="en-US" altLang="ja-JP" sz="1400" b="0" i="0" kern="1200" dirty="0">
                          <a:solidFill>
                            <a:schemeClr val="dk1"/>
                          </a:solidFill>
                          <a:effectLst/>
                          <a:latin typeface="+mn-lt"/>
                          <a:ea typeface="+mn-ea"/>
                          <a:cs typeface="+mn-cs"/>
                        </a:rPr>
                        <a:t>​</a:t>
                      </a:r>
                      <a:r>
                        <a:rPr kumimoji="1" lang="ja-JP" altLang="ja-JP" sz="1400" b="0" i="0" u="none" strike="noStrike" kern="1200" dirty="0">
                          <a:solidFill>
                            <a:schemeClr val="dk1"/>
                          </a:solidFill>
                          <a:effectLst/>
                          <a:latin typeface="+mn-lt"/>
                          <a:ea typeface="+mn-ea"/>
                          <a:cs typeface="+mn-cs"/>
                        </a:rPr>
                        <a:t>間を超える場合には１時間以上の休憩を労働時間中に確保すること</a:t>
                      </a:r>
                      <a:endParaRPr kumimoji="1" lang="en-US" altLang="ja-JP" sz="1400" b="0" i="0" u="none" strike="noStrike" kern="1200" dirty="0">
                        <a:solidFill>
                          <a:schemeClr val="dk1"/>
                        </a:solidFill>
                        <a:effectLst/>
                        <a:latin typeface="+mn-lt"/>
                        <a:ea typeface="+mn-ea"/>
                        <a:cs typeface="+mn-cs"/>
                      </a:endParaRPr>
                    </a:p>
                    <a:p>
                      <a:pPr rtl="0" fontAlgn="base"/>
                      <a:r>
                        <a:rPr kumimoji="1" lang="ja-JP" altLang="en-US" sz="1400" b="0" i="0" u="none" strike="noStrike" kern="1200" dirty="0">
                          <a:solidFill>
                            <a:schemeClr val="dk1"/>
                          </a:solidFill>
                          <a:effectLst/>
                          <a:latin typeface="+mn-lt"/>
                          <a:ea typeface="+mn-ea"/>
                          <a:cs typeface="+mn-cs"/>
                        </a:rPr>
                        <a:t>　</a:t>
                      </a:r>
                      <a:r>
                        <a:rPr kumimoji="1" lang="ja-JP" altLang="ja-JP" sz="1400" b="0" i="0" u="none" strike="noStrike" kern="1200" dirty="0">
                          <a:solidFill>
                            <a:schemeClr val="dk1"/>
                          </a:solidFill>
                          <a:effectLst/>
                          <a:latin typeface="+mn-lt"/>
                          <a:ea typeface="+mn-ea"/>
                          <a:cs typeface="+mn-cs"/>
                        </a:rPr>
                        <a:t>を規定</a:t>
                      </a:r>
                      <a:r>
                        <a:rPr kumimoji="1" lang="en-US" altLang="ja-JP" sz="1400" b="0" i="0" kern="1200" dirty="0">
                          <a:solidFill>
                            <a:schemeClr val="dk1"/>
                          </a:solidFill>
                          <a:effectLst/>
                          <a:latin typeface="+mn-lt"/>
                          <a:ea typeface="+mn-ea"/>
                          <a:cs typeface="+mn-cs"/>
                        </a:rPr>
                        <a:t>​</a:t>
                      </a:r>
                      <a:r>
                        <a:rPr kumimoji="1" lang="ja-JP" altLang="ja-JP" sz="1400" b="0" i="0" u="none" strike="noStrike" kern="1200" dirty="0">
                          <a:solidFill>
                            <a:schemeClr val="dk1"/>
                          </a:solidFill>
                          <a:effectLst/>
                          <a:latin typeface="+mn-lt"/>
                          <a:ea typeface="+mn-ea"/>
                          <a:cs typeface="+mn-cs"/>
                        </a:rPr>
                        <a:t>している</a:t>
                      </a:r>
                      <a:endParaRPr kumimoji="0" lang="ja-JP" altLang="en-US" sz="1400" b="0" u="none" strike="noStrike" kern="1200" cap="none" spc="0" normalizeH="0" baseline="0" noProof="0" dirty="0">
                        <a:ln>
                          <a:noFill/>
                        </a:ln>
                        <a:solidFill>
                          <a:prstClr val="black"/>
                        </a:solidFill>
                        <a:effectLst/>
                        <a:uLnTx/>
                        <a:uFillTx/>
                      </a:endParaRPr>
                    </a:p>
                    <a:p>
                      <a:pPr rtl="0" fontAlgn="base"/>
                      <a:r>
                        <a:rPr kumimoji="0" lang="ja-JP" altLang="en-US" sz="1400" b="0" i="0" u="none" strike="noStrike" kern="1200" cap="none" spc="0" normalizeH="0" baseline="0" noProof="0" dirty="0">
                          <a:ln>
                            <a:noFill/>
                          </a:ln>
                          <a:solidFill>
                            <a:prstClr val="black"/>
                          </a:solidFill>
                          <a:effectLst/>
                          <a:uLnTx/>
                          <a:uFillTx/>
                          <a:latin typeface="+mn-lt"/>
                          <a:ea typeface="+mn-ea"/>
                          <a:cs typeface="+mn-cs"/>
                        </a:rPr>
                        <a:t>③</a:t>
                      </a:r>
                      <a:r>
                        <a:rPr kumimoji="1" lang="ja-JP" altLang="ja-JP" sz="1400" b="0" i="0" u="none" strike="noStrike" kern="1200" dirty="0">
                          <a:solidFill>
                            <a:schemeClr val="dk1"/>
                          </a:solidFill>
                          <a:effectLst/>
                          <a:latin typeface="+mn-lt"/>
                          <a:ea typeface="+mn-ea"/>
                          <a:cs typeface="+mn-cs"/>
                        </a:rPr>
                        <a:t>休日について、毎週１日以上又は４週間を通じて４日以上の休日を確</a:t>
                      </a:r>
                      <a:endParaRPr kumimoji="1" lang="en-US" altLang="ja-JP" sz="1400" b="0" i="0" u="none" strike="noStrike" kern="1200" dirty="0">
                        <a:solidFill>
                          <a:schemeClr val="dk1"/>
                        </a:solidFill>
                        <a:effectLst/>
                        <a:latin typeface="+mn-lt"/>
                        <a:ea typeface="+mn-ea"/>
                        <a:cs typeface="+mn-cs"/>
                      </a:endParaRPr>
                    </a:p>
                    <a:p>
                      <a:pPr rtl="0" fontAlgn="base"/>
                      <a:r>
                        <a:rPr kumimoji="1" lang="ja-JP" altLang="en-US" sz="1400" b="0" i="0" u="none" strike="noStrike" kern="1200" dirty="0">
                          <a:solidFill>
                            <a:schemeClr val="dk1"/>
                          </a:solidFill>
                          <a:effectLst/>
                          <a:latin typeface="+mn-lt"/>
                          <a:ea typeface="+mn-ea"/>
                          <a:cs typeface="+mn-cs"/>
                        </a:rPr>
                        <a:t>　</a:t>
                      </a:r>
                      <a:r>
                        <a:rPr kumimoji="1" lang="ja-JP" altLang="ja-JP" sz="1400" b="0" i="0" u="none" strike="noStrike" kern="1200" dirty="0">
                          <a:solidFill>
                            <a:schemeClr val="dk1"/>
                          </a:solidFill>
                          <a:effectLst/>
                          <a:latin typeface="+mn-lt"/>
                          <a:ea typeface="+mn-ea"/>
                          <a:cs typeface="+mn-cs"/>
                        </a:rPr>
                        <a:t>保</a:t>
                      </a:r>
                      <a:r>
                        <a:rPr kumimoji="1" lang="en-US" altLang="ja-JP" sz="1400" b="0" i="0" kern="1200" dirty="0">
                          <a:solidFill>
                            <a:schemeClr val="dk1"/>
                          </a:solidFill>
                          <a:effectLst/>
                          <a:latin typeface="+mn-lt"/>
                          <a:ea typeface="+mn-ea"/>
                          <a:cs typeface="+mn-cs"/>
                        </a:rPr>
                        <a:t>​</a:t>
                      </a:r>
                      <a:r>
                        <a:rPr kumimoji="1" lang="ja-JP" altLang="ja-JP" sz="1400" b="0" i="0" u="none" strike="noStrike" kern="1200" dirty="0">
                          <a:solidFill>
                            <a:schemeClr val="dk1"/>
                          </a:solidFill>
                          <a:effectLst/>
                          <a:latin typeface="+mn-lt"/>
                          <a:ea typeface="+mn-ea"/>
                          <a:cs typeface="+mn-cs"/>
                        </a:rPr>
                        <a:t>することを規定している</a:t>
                      </a:r>
                      <a:endParaRPr kumimoji="1" lang="en-US" altLang="ja-JP" sz="1400" b="0" i="0" u="none" strike="noStrike" kern="1200" dirty="0">
                        <a:solidFill>
                          <a:schemeClr val="dk1"/>
                        </a:solidFill>
                        <a:effectLst/>
                        <a:latin typeface="+mn-lt"/>
                        <a:ea typeface="+mn-ea"/>
                        <a:cs typeface="+mn-cs"/>
                      </a:endParaRPr>
                    </a:p>
                    <a:p>
                      <a:pPr rtl="0" fontAlgn="base"/>
                      <a:endParaRPr kumimoji="1" lang="en-US" altLang="ja-JP" sz="14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就業規則等</a:t>
                      </a:r>
                      <a:endParaRPr kumimoji="0" lang="en-US" altLang="ja-JP" sz="1400" b="1" u="none" strike="noStrike" kern="1200" cap="none" spc="0" normalizeH="0" baseline="0" noProof="0" dirty="0">
                        <a:ln>
                          <a:noFill/>
                        </a:ln>
                        <a:solidFill>
                          <a:srgbClr val="FF0000"/>
                        </a:solidFill>
                        <a:effectLst/>
                        <a:uLnTx/>
                        <a:uFillTx/>
                      </a:endParaRPr>
                    </a:p>
                  </a:txBody>
                  <a:tcPr marL="91441" marR="91441"/>
                </a:tc>
                <a:extLst>
                  <a:ext uri="{0D108BD9-81ED-4DB2-BD59-A6C34878D82A}">
                    <a16:rowId xmlns:a16="http://schemas.microsoft.com/office/drawing/2014/main" val="3406766574"/>
                  </a:ext>
                </a:extLst>
              </a:tr>
            </a:tbl>
          </a:graphicData>
        </a:graphic>
      </p:graphicFrame>
      <p:sp>
        <p:nvSpPr>
          <p:cNvPr id="5" name="スライド番号プレースホルダー 4">
            <a:extLst>
              <a:ext uri="{FF2B5EF4-FFF2-40B4-BE49-F238E27FC236}">
                <a16:creationId xmlns:a16="http://schemas.microsoft.com/office/drawing/2014/main" id="{8ADCA2D9-9328-A24F-6DFF-7EC249565399}"/>
              </a:ext>
            </a:extLst>
          </p:cNvPr>
          <p:cNvSpPr>
            <a:spLocks noGrp="1"/>
          </p:cNvSpPr>
          <p:nvPr>
            <p:ph type="sldNum" sz="quarter" idx="12"/>
          </p:nvPr>
        </p:nvSpPr>
        <p:spPr>
          <a:xfrm>
            <a:off x="7401272" y="6376243"/>
            <a:ext cx="2228850" cy="365125"/>
          </a:xfrm>
        </p:spPr>
        <p:txBody>
          <a:bodyPr/>
          <a:lstStyle/>
          <a:p>
            <a:fld id="{64452A23-BFEA-43FD-98FB-69091C0AE9EE}" type="slidenum">
              <a:rPr kumimoji="1" lang="ja-JP" altLang="en-US" smtClean="0">
                <a:solidFill>
                  <a:schemeClr val="tx1"/>
                </a:solidFill>
              </a:rPr>
              <a:pPr/>
              <a:t>22</a:t>
            </a:fld>
            <a:endParaRPr kumimoji="1" lang="ja-JP" altLang="en-US" dirty="0">
              <a:solidFill>
                <a:schemeClr val="tx1"/>
              </a:solidFill>
            </a:endParaRPr>
          </a:p>
        </p:txBody>
      </p:sp>
    </p:spTree>
    <p:extLst>
      <p:ext uri="{BB962C8B-B14F-4D97-AF65-F5344CB8AC3E}">
        <p14:creationId xmlns:p14="http://schemas.microsoft.com/office/powerpoint/2010/main" val="2407439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四角形: 角を丸くする 31">
            <a:extLst>
              <a:ext uri="{FF2B5EF4-FFF2-40B4-BE49-F238E27FC236}">
                <a16:creationId xmlns:a16="http://schemas.microsoft.com/office/drawing/2014/main" id="{C3ABBBB6-E519-474B-B7E3-8ED76F9CA262}"/>
              </a:ext>
            </a:extLst>
          </p:cNvPr>
          <p:cNvSpPr/>
          <p:nvPr/>
        </p:nvSpPr>
        <p:spPr>
          <a:xfrm>
            <a:off x="9468000" y="6444000"/>
            <a:ext cx="396000" cy="396000"/>
          </a:xfrm>
          <a:prstGeom prst="round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62"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2" name="表 4">
            <a:extLst>
              <a:ext uri="{FF2B5EF4-FFF2-40B4-BE49-F238E27FC236}">
                <a16:creationId xmlns:a16="http://schemas.microsoft.com/office/drawing/2014/main" id="{C5F6DC53-6119-8987-0C9C-7B0042C4FE95}"/>
              </a:ext>
            </a:extLst>
          </p:cNvPr>
          <p:cNvGraphicFramePr>
            <a:graphicFrameLocks noGrp="1"/>
          </p:cNvGraphicFramePr>
          <p:nvPr>
            <p:extLst>
              <p:ext uri="{D42A27DB-BD31-4B8C-83A1-F6EECF244321}">
                <p14:modId xmlns:p14="http://schemas.microsoft.com/office/powerpoint/2010/main" val="644923545"/>
              </p:ext>
            </p:extLst>
          </p:nvPr>
        </p:nvGraphicFramePr>
        <p:xfrm>
          <a:off x="3000" y="-35143"/>
          <a:ext cx="9900000" cy="6928286"/>
        </p:xfrm>
        <a:graphic>
          <a:graphicData uri="http://schemas.openxmlformats.org/drawingml/2006/table">
            <a:tbl>
              <a:tblPr firstRow="1" bandRow="1">
                <a:tableStyleId>{93296810-A885-4BE3-A3E7-6D5BEEA58F35}</a:tableStyleId>
              </a:tblPr>
              <a:tblGrid>
                <a:gridCol w="280800">
                  <a:extLst>
                    <a:ext uri="{9D8B030D-6E8A-4147-A177-3AD203B41FA5}">
                      <a16:colId xmlns:a16="http://schemas.microsoft.com/office/drawing/2014/main" val="949060774"/>
                    </a:ext>
                  </a:extLst>
                </a:gridCol>
                <a:gridCol w="2628000">
                  <a:extLst>
                    <a:ext uri="{9D8B030D-6E8A-4147-A177-3AD203B41FA5}">
                      <a16:colId xmlns:a16="http://schemas.microsoft.com/office/drawing/2014/main" val="1278980058"/>
                    </a:ext>
                  </a:extLst>
                </a:gridCol>
                <a:gridCol w="432000">
                  <a:extLst>
                    <a:ext uri="{9D8B030D-6E8A-4147-A177-3AD203B41FA5}">
                      <a16:colId xmlns:a16="http://schemas.microsoft.com/office/drawing/2014/main" val="2269305294"/>
                    </a:ext>
                  </a:extLst>
                </a:gridCol>
                <a:gridCol w="6559200">
                  <a:extLst>
                    <a:ext uri="{9D8B030D-6E8A-4147-A177-3AD203B41FA5}">
                      <a16:colId xmlns:a16="http://schemas.microsoft.com/office/drawing/2014/main" val="57364378"/>
                    </a:ext>
                  </a:extLst>
                </a:gridCol>
              </a:tblGrid>
              <a:tr h="506356">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b="1" dirty="0"/>
                        <a:t>現状の水準</a:t>
                      </a:r>
                      <a:endParaRPr kumimoji="1" lang="ja-JP" altLang="en-US" sz="1400" b="1"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414000">
                <a:tc rowSpan="23">
                  <a:txBody>
                    <a:bodyPr/>
                    <a:lstStyle/>
                    <a:p>
                      <a:pPr algn="ctr"/>
                      <a:r>
                        <a:rPr kumimoji="1" lang="ja-JP" altLang="en-US" sz="1400" b="0" dirty="0">
                          <a:solidFill>
                            <a:schemeClr val="tx1"/>
                          </a:solidFill>
                        </a:rPr>
                        <a:t>①農作業受託面積の拡大</a:t>
                      </a:r>
                      <a:endParaRPr kumimoji="1" lang="ja-JP" altLang="en-US" sz="1400" b="0" dirty="0">
                        <a:solidFill>
                          <a:schemeClr val="tx1"/>
                        </a:solidFill>
                        <a:latin typeface="+mn-ea"/>
                        <a:ea typeface="+mn-ea"/>
                      </a:endParaRPr>
                    </a:p>
                  </a:txBody>
                  <a:tcPr marL="72000" marR="72000" marT="36000" marB="36000" vert="eaVert" anchor="ctr"/>
                </a:tc>
                <a:tc gridSpan="3">
                  <a:txBody>
                    <a:bodyPr/>
                    <a:lstStyle/>
                    <a:p>
                      <a:pPr algn="l"/>
                      <a:r>
                        <a:rPr kumimoji="1" lang="en-US" altLang="ja-JP" sz="1400" b="1" dirty="0"/>
                        <a:t>【</a:t>
                      </a:r>
                      <a:r>
                        <a:rPr kumimoji="1" lang="ja-JP" altLang="en-US" sz="1400" b="1" dirty="0"/>
                        <a:t>農業支援サービス事業体のみ</a:t>
                      </a:r>
                      <a:r>
                        <a:rPr kumimoji="1" lang="en-US" altLang="ja-JP" sz="1400" b="1" dirty="0"/>
                        <a:t>】</a:t>
                      </a:r>
                      <a:endParaRPr kumimoji="1" lang="ja-JP" altLang="en-US" sz="1400" b="1" dirty="0">
                        <a:latin typeface="+mn-ea"/>
                        <a:ea typeface="+mn-ea"/>
                      </a:endParaRPr>
                    </a:p>
                  </a:txBody>
                  <a:tcPr marL="72000" marR="0" anchor="ctr"/>
                </a:tc>
                <a:tc hMerge="1">
                  <a:txBody>
                    <a:bodyPr/>
                    <a:lstStyle/>
                    <a:p>
                      <a:r>
                        <a:rPr kumimoji="1" lang="ja-JP" altLang="en-US" sz="1200" dirty="0">
                          <a:latin typeface="+mn-ea"/>
                          <a:ea typeface="+mn-ea"/>
                        </a:rPr>
                        <a:t>２点</a:t>
                      </a:r>
                    </a:p>
                  </a:txBody>
                  <a:tcPr marL="72000" marR="36000" marT="36000" marB="36000" anchor="ctr" anchorCtr="1"/>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rPr>
                        <a:t>・令和６年〇月〇日時点における状況で「現状の水準」の適用を判断します。</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0" marR="0" lvl="0" indent="0" algn="l" defTabSz="457200" rtl="0" eaLnBrk="1" fontAlgn="auto" latinLnBrk="0" hangingPunct="1">
                        <a:lnSpc>
                          <a:spcPts val="8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平成</a:t>
                      </a:r>
                      <a:r>
                        <a:rPr kumimoji="0" lang="en-US"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31</a:t>
                      </a:r>
                      <a:r>
                        <a:rPr kumimoji="0" lang="ja-JP"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年４月１日以降、令和</a:t>
                      </a:r>
                      <a:r>
                        <a:rPr kumimoji="0"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７</a:t>
                      </a:r>
                      <a:r>
                        <a:rPr kumimoji="0" lang="ja-JP"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年３月</a:t>
                      </a:r>
                      <a:r>
                        <a:rPr kumimoji="0" lang="en-US"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31</a:t>
                      </a:r>
                      <a:r>
                        <a:rPr kumimoji="0" lang="ja-JP"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日までに就農した（する）</a:t>
                      </a:r>
                      <a:r>
                        <a:rPr kumimoji="0"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ＭＳ ゴシック" panose="020B0609070205080204" pitchFamily="49" charset="-128"/>
                        </a:rPr>
                        <a:t>認定就農者が対象</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です。</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just" defTabSz="457200" rtl="0" eaLnBrk="1" fontAlgn="auto" latinLnBrk="0" hangingPunct="0">
                        <a:lnSpc>
                          <a:spcPts val="8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rPr>
                        <a:t>・</a:t>
                      </a:r>
                      <a:r>
                        <a:rPr kumimoji="1"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rPr>
                        <a:t>事業実施年度に就農する者</a:t>
                      </a: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rPr>
                        <a:t>又は</a:t>
                      </a:r>
                      <a:r>
                        <a:rPr kumimoji="1" lang="ja-JP" altLang="en-US"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rPr>
                        <a:t>就農後５年度以内の者であって認定就農者である者</a:t>
                      </a: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rPr>
                        <a:t>は、本新規就農ポイントでのポイント算出をせずに、①の付加価値額の拡大ポイントのア（現状ポイント）及びイ（拡大率目標ポイント）でポイント算出することも可能です。</a:t>
                      </a:r>
                    </a:p>
                    <a:p>
                      <a:pPr marL="0" marR="0" lvl="0" indent="0" algn="just" defTabSz="457200" rtl="0" eaLnBrk="1" fontAlgn="auto" latinLnBrk="0" hangingPunct="0">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rPr>
                        <a:t>（本新規就農ポイントの加算を受けた場合、 ①の付加価値額の拡大ポイントのア（現状ポイント）及びイ（拡大率目標ポイント）によりポイント算出することはできません。）</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0" marR="0" lvl="0" indent="0" algn="just" defTabSz="457200" rtl="0" eaLnBrk="1" fontAlgn="auto" latinLnBrk="0" hangingPunct="0">
                        <a:lnSpc>
                          <a:spcPts val="8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「就農」とは、基本的に</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以下の時点を</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い</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いますが、</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個々の事情により判断</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してください。</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　</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①農業を開始した時点</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　②</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農用地等の所有権</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賃借権の</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移転・設定等した時点</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　</a:t>
                      </a:r>
                      <a:r>
                        <a:rPr kumimoji="0" lang="ja-JP"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③機械や施設の取得又は設置等を</a:t>
                      </a: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した時点</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0" marR="0" lvl="0" indent="0" algn="just" defTabSz="457200" rtl="0" eaLnBrk="1" fontAlgn="auto" latinLnBrk="0" hangingPunct="0">
                        <a:lnSpc>
                          <a:spcPts val="12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rPr>
                        <a:t>　</a:t>
                      </a:r>
                      <a:endParaRPr kumimoji="0" lang="en-US" altLang="ja-JP" sz="1200" b="0"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後継者の認定就農者は、親が行っていた</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取組に基づくポイント算出</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はでき</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ません</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162516" algn="l"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　</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（事業の承継後に新たに取り組んだ場合は</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対象</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とな</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ります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162516" algn="l" defTabSz="457200" rtl="0" eaLnBrk="1" fontAlgn="auto" latinLnBrk="0" hangingPunct="0">
                        <a:lnSpc>
                          <a:spcPts val="8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法人の場合</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当該法人が事業実施年度に農業経営を開始し、又は農業経営開始後５年度以内</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であり、かつ、認定就農者である場合に</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ポイント算出（２点）ができ、当該法人の</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役員の過半</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数が</a:t>
                      </a:r>
                      <a:r>
                        <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50</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歳以下</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である場合、さらに２点</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加点でき</a:t>
                      </a: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（注）家族経営や任意組織（集落営農組織や農業者の組織する団体等）等が法人化した法人や　</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親元就農した者等について、同一の経営が継続しているとして過去の取組の実績により「⑤新</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規就農」以外の項目で加点した場合には、「⑤新規就農」の加点対象となる者で　あっても</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rPr>
                        <a:t>「⑤新規就農」の加点は行いません。</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ＭＳ ゴシック" panose="020B0609070205080204" pitchFamily="49" charset="-128"/>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mn-ea"/>
                      </a:endParaRPr>
                    </a:p>
                    <a:p>
                      <a:pPr marL="162516" marR="0" lvl="0" indent="-252000" algn="just" defTabSz="457200" rtl="0" eaLnBrk="1" fontAlgn="auto" latinLnBrk="0" hangingPunct="0">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srgbClr val="FF0000"/>
                        </a:solidFill>
                        <a:effectLst/>
                        <a:uLnTx/>
                        <a:uFillTx/>
                        <a:latin typeface="游ゴシック" panose="020B0400000000000000" pitchFamily="50" charset="-128"/>
                        <a:ea typeface="+mn-ea"/>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en-US" altLang="ja-JP"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rPr>
                        <a:t>【</a:t>
                      </a:r>
                      <a:r>
                        <a:rPr kumimoji="0" lang="ja-JP" altLang="en-US"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rPr>
                        <a:t>確認資料</a:t>
                      </a:r>
                      <a:r>
                        <a:rPr kumimoji="0" lang="en-US" altLang="ja-JP"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rPr>
                        <a:t>】</a:t>
                      </a:r>
                      <a:r>
                        <a:rPr kumimoji="0" lang="ja-JP" altLang="en-US"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rPr>
                        <a:t>　</a:t>
                      </a:r>
                      <a:endParaRPr kumimoji="0" lang="en-US" altLang="ja-JP"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endParaRPr>
                    </a:p>
                    <a:p>
                      <a:pPr marL="162516" marR="0" lvl="0" indent="-162516" algn="just" defTabSz="457200" rtl="0" eaLnBrk="1" fontAlgn="auto" latinLnBrk="0" hangingPunct="0">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srgbClr val="FF0000"/>
                          </a:solidFill>
                          <a:effectLst/>
                          <a:uLnTx/>
                          <a:uFillTx/>
                          <a:latin typeface="游ゴシック" panose="020B0400000000000000" pitchFamily="50" charset="-128"/>
                          <a:ea typeface="+mn-ea"/>
                        </a:rPr>
                        <a:t>　認定就農計画書、就農時期を証する書類（農業次世代人材投資資金（経営開始型）青年等就農計画承認通知書、経営開始計画承認申請書及び経営開始計画承認決定通知書等） 等</a:t>
                      </a:r>
                      <a:endParaRPr kumimoji="0" lang="ja-JP" altLang="ja-JP" sz="1200" b="1"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txBody>
                  <a:tcPr marL="36000" marR="36000"/>
                </a:tc>
                <a:extLst>
                  <a:ext uri="{0D108BD9-81ED-4DB2-BD59-A6C34878D82A}">
                    <a16:rowId xmlns:a16="http://schemas.microsoft.com/office/drawing/2014/main" val="2669199392"/>
                  </a:ext>
                </a:extLst>
              </a:tr>
              <a:tr h="470705">
                <a:tc vMerge="1">
                  <a:txBody>
                    <a:bodyPr/>
                    <a:lstStyle/>
                    <a:p>
                      <a:endParaRPr kumimoji="1" lang="ja-JP" altLang="en-US"/>
                    </a:p>
                  </a:txBody>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300" b="0" u="none" strike="noStrike" dirty="0">
                          <a:solidFill>
                            <a:srgbClr val="000000"/>
                          </a:solidFill>
                          <a:effectLst/>
                        </a:rPr>
                        <a:t>ア　目標年度までに拡大する農作業受託面積が、以下のいずれかとなっている。</a:t>
                      </a:r>
                      <a:endParaRPr lang="ja-JP" altLang="en-US" sz="1300" b="0" i="0" u="none" strike="noStrike" dirty="0">
                        <a:solidFill>
                          <a:srgbClr val="000000"/>
                        </a:solidFill>
                        <a:effectLst/>
                        <a:latin typeface="+mn-ea"/>
                        <a:ea typeface="+mn-ea"/>
                      </a:endParaRPr>
                    </a:p>
                  </a:txBody>
                  <a:tcPr marL="36000" marR="36000" marT="36000" marB="36000" anchor="ctr"/>
                </a:tc>
                <a:tc hMerge="1">
                  <a:txBody>
                    <a:bodyPr/>
                    <a:lstStyle/>
                    <a:p>
                      <a:pPr algn="ctr" rtl="0" fontAlgn="ctr"/>
                      <a:r>
                        <a:rPr lang="ja-JP" altLang="en-US" sz="1400" b="0" i="0" u="none" strike="noStrike" dirty="0">
                          <a:solidFill>
                            <a:srgbClr val="000000"/>
                          </a:solidFill>
                          <a:effectLst/>
                          <a:latin typeface="+mn-ea"/>
                          <a:ea typeface="+mn-ea"/>
                        </a:rPr>
                        <a:t>２点　　</a:t>
                      </a:r>
                      <a:br>
                        <a:rPr lang="ja-JP" altLang="en-US" sz="1400" b="0" i="0" u="none" strike="noStrike" dirty="0">
                          <a:solidFill>
                            <a:srgbClr val="000000"/>
                          </a:solidFill>
                          <a:effectLst/>
                          <a:latin typeface="+mn-ea"/>
                          <a:ea typeface="+mn-ea"/>
                        </a:rPr>
                      </a:br>
                      <a:endParaRPr lang="ja-JP" altLang="en-US" sz="1400" b="0" i="0" u="none" strike="noStrike" dirty="0">
                        <a:solidFill>
                          <a:srgbClr val="000000"/>
                        </a:solidFill>
                        <a:effectLst/>
                        <a:latin typeface="+mn-ea"/>
                        <a:ea typeface="+mn-ea"/>
                      </a:endParaRPr>
                    </a:p>
                  </a:txBody>
                  <a:tcPr marL="36000" marR="36000" marT="36000" marB="36000" anchor="ctr"/>
                </a:tc>
                <a:tc rowSpan="1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a:t>
                      </a:r>
                      <a:r>
                        <a:rPr kumimoji="0" lang="ja-JP" altLang="en-US" sz="1400" b="0" u="none" strike="noStrike" kern="1200" cap="none" spc="0" normalizeH="0" baseline="0" noProof="0" dirty="0">
                          <a:ln>
                            <a:noFill/>
                          </a:ln>
                          <a:solidFill>
                            <a:prstClr val="black"/>
                          </a:solidFill>
                          <a:effectLst/>
                          <a:uLnTx/>
                          <a:uFillTx/>
                        </a:rPr>
                        <a:t>時点における状況や今後の取組計画で「現状の水準」の</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適用を判断します。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・受託する農作業数は問いません。</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農地台帳、農作業受委託契約書、事業計画書 等</a:t>
                      </a:r>
                      <a:endParaRPr kumimoji="1" lang="ja-JP" altLang="en-US" sz="1400" b="1" i="0" u="none" strike="noStrike" kern="1200" cap="none" spc="0" normalizeH="0" baseline="0" noProof="0" dirty="0">
                        <a:ln>
                          <a:noFill/>
                        </a:ln>
                        <a:solidFill>
                          <a:srgbClr val="FF0000"/>
                        </a:solidFill>
                        <a:effectLst/>
                        <a:uLnTx/>
                        <a:uFillTx/>
                        <a:latin typeface="+mn-ea"/>
                        <a:ea typeface="+mn-ea"/>
                      </a:endParaRPr>
                    </a:p>
                  </a:txBody>
                  <a:tcPr marL="72000" marR="0"/>
                </a:tc>
                <a:extLst>
                  <a:ext uri="{0D108BD9-81ED-4DB2-BD59-A6C34878D82A}">
                    <a16:rowId xmlns:a16="http://schemas.microsoft.com/office/drawing/2014/main" val="3490908566"/>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ａ　２ヘクタール以上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dirty="0">
                          <a:solidFill>
                            <a:srgbClr val="000000"/>
                          </a:solidFill>
                          <a:effectLst/>
                        </a:rPr>
                        <a:t>１点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954557968"/>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ｂ　４ヘクタール以上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a:solidFill>
                            <a:srgbClr val="000000"/>
                          </a:solidFill>
                          <a:effectLst/>
                        </a:rPr>
                        <a:t>２点</a:t>
                      </a:r>
                      <a:endParaRPr lang="ja-JP" altLang="en-US" sz="1800" b="0" i="0" u="none" strike="noStrike">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618779640"/>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ｃ　６ヘクタール以上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a:solidFill>
                            <a:srgbClr val="000000"/>
                          </a:solidFill>
                          <a:effectLst/>
                        </a:rPr>
                        <a:t>３点</a:t>
                      </a:r>
                      <a:endParaRPr lang="ja-JP" altLang="en-US" sz="1800" b="0" i="0" u="none" strike="noStrike">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2599672077"/>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ｄ　８ヘクタール以上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a:solidFill>
                            <a:srgbClr val="000000"/>
                          </a:solidFill>
                          <a:effectLst/>
                        </a:rPr>
                        <a:t>４点</a:t>
                      </a:r>
                      <a:endParaRPr lang="ja-JP" altLang="en-US" sz="1800" b="0" i="0" u="none" strike="noStrike">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570137284"/>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ｅ　</a:t>
                      </a:r>
                      <a:r>
                        <a:rPr kumimoji="1" lang="en-US" altLang="ja-JP" sz="1400" b="0" u="none" strike="noStrike" kern="1200" dirty="0">
                          <a:solidFill>
                            <a:srgbClr val="000000"/>
                          </a:solidFill>
                          <a:effectLst/>
                        </a:rPr>
                        <a:t>10</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a:solidFill>
                            <a:srgbClr val="000000"/>
                          </a:solidFill>
                          <a:effectLst/>
                        </a:rPr>
                        <a:t>５点</a:t>
                      </a:r>
                      <a:endParaRPr lang="ja-JP" altLang="en-US" sz="1800" b="0" i="0" u="none" strike="noStrike">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560193688"/>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ｆ　</a:t>
                      </a:r>
                      <a:r>
                        <a:rPr kumimoji="1" lang="en-US" altLang="ja-JP" sz="1400" b="0" u="none" strike="noStrike" kern="1200" dirty="0">
                          <a:solidFill>
                            <a:srgbClr val="000000"/>
                          </a:solidFill>
                          <a:effectLst/>
                        </a:rPr>
                        <a:t>12</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dirty="0">
                          <a:solidFill>
                            <a:srgbClr val="000000"/>
                          </a:solidFill>
                          <a:effectLst/>
                        </a:rPr>
                        <a:t>６点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2148481693"/>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ｇ　</a:t>
                      </a:r>
                      <a:r>
                        <a:rPr kumimoji="1" lang="en-US" altLang="ja-JP" sz="1400" b="0" u="none" strike="noStrike" kern="1200" dirty="0">
                          <a:solidFill>
                            <a:srgbClr val="000000"/>
                          </a:solidFill>
                          <a:effectLst/>
                        </a:rPr>
                        <a:t>14</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dirty="0">
                          <a:solidFill>
                            <a:srgbClr val="000000"/>
                          </a:solidFill>
                          <a:effectLst/>
                        </a:rPr>
                        <a:t>７点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714041015"/>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ｈ　</a:t>
                      </a:r>
                      <a:r>
                        <a:rPr kumimoji="1" lang="en-US" altLang="ja-JP" sz="1400" b="0" u="none" strike="noStrike" kern="1200" dirty="0">
                          <a:solidFill>
                            <a:srgbClr val="000000"/>
                          </a:solidFill>
                          <a:effectLst/>
                        </a:rPr>
                        <a:t>16</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dirty="0">
                          <a:solidFill>
                            <a:srgbClr val="000000"/>
                          </a:solidFill>
                          <a:effectLst/>
                        </a:rPr>
                        <a:t>８点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3665902091"/>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ｉ　</a:t>
                      </a:r>
                      <a:r>
                        <a:rPr kumimoji="1" lang="en-US" altLang="ja-JP" sz="1400" b="0" u="none" strike="noStrike" kern="1200" dirty="0">
                          <a:solidFill>
                            <a:srgbClr val="000000"/>
                          </a:solidFill>
                          <a:effectLst/>
                        </a:rPr>
                        <a:t>18</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ja-JP" altLang="en-US" sz="1400" b="0" u="none" strike="noStrike" kern="1200" dirty="0">
                          <a:solidFill>
                            <a:srgbClr val="000000"/>
                          </a:solidFill>
                          <a:effectLst/>
                        </a:rPr>
                        <a:t>９点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1930909309"/>
                  </a:ext>
                </a:extLst>
              </a:tr>
              <a:tr h="253326">
                <a:tc vMerge="1">
                  <a:txBody>
                    <a:bodyPr/>
                    <a:lstStyle/>
                    <a:p>
                      <a:endParaRPr kumimoji="1" lang="ja-JP" altLang="en-US"/>
                    </a:p>
                  </a:txBody>
                  <a:tcPr/>
                </a:tc>
                <a:tc>
                  <a:txBody>
                    <a:bodyPr/>
                    <a:lstStyle/>
                    <a:p>
                      <a:pPr marL="0" algn="l" rtl="0" eaLnBrk="1" fontAlgn="ctr" latinLnBrk="0" hangingPunct="1">
                        <a:spcBef>
                          <a:spcPts val="0"/>
                        </a:spcBef>
                        <a:spcAft>
                          <a:spcPts val="0"/>
                        </a:spcAft>
                      </a:pPr>
                      <a:r>
                        <a:rPr kumimoji="1" lang="ja-JP" altLang="en-US" sz="1400" b="0" u="none" strike="noStrike" kern="1200" dirty="0">
                          <a:solidFill>
                            <a:srgbClr val="000000"/>
                          </a:solidFill>
                          <a:effectLst/>
                        </a:rPr>
                        <a:t>　ｊ　</a:t>
                      </a:r>
                      <a:r>
                        <a:rPr kumimoji="1" lang="en-US" altLang="ja-JP" sz="1400" b="0" u="none" strike="noStrike" kern="1200" dirty="0">
                          <a:solidFill>
                            <a:srgbClr val="000000"/>
                          </a:solidFill>
                          <a:effectLst/>
                        </a:rPr>
                        <a:t>20</a:t>
                      </a:r>
                      <a:r>
                        <a:rPr kumimoji="1" lang="ja-JP" altLang="en-US" sz="1400" b="0" u="none" strike="noStrike" kern="1200" dirty="0">
                          <a:solidFill>
                            <a:srgbClr val="000000"/>
                          </a:solidFill>
                          <a:effectLst/>
                        </a:rPr>
                        <a:t>ヘクタール以上</a:t>
                      </a:r>
                      <a:endParaRPr lang="ja-JP" altLang="en-US" sz="1800" b="0" i="0" u="none" strike="noStrike" dirty="0">
                        <a:effectLst/>
                        <a:latin typeface="+mn-ea"/>
                        <a:ea typeface="+mn-ea"/>
                      </a:endParaRPr>
                    </a:p>
                  </a:txBody>
                  <a:tcPr marL="67564" marR="67564" marT="5715" marB="0" anchor="ctr"/>
                </a:tc>
                <a:tc>
                  <a:txBody>
                    <a:bodyPr/>
                    <a:lstStyle/>
                    <a:p>
                      <a:pPr marL="0" algn="ctr" rtl="0" eaLnBrk="1" fontAlgn="ctr" latinLnBrk="0" hangingPunct="1">
                        <a:spcBef>
                          <a:spcPts val="0"/>
                        </a:spcBef>
                        <a:spcAft>
                          <a:spcPts val="0"/>
                        </a:spcAft>
                      </a:pPr>
                      <a:r>
                        <a:rPr kumimoji="1" lang="en-US" altLang="ja-JP" sz="1400" b="0" u="none" strike="noStrike" kern="1200" dirty="0">
                          <a:solidFill>
                            <a:srgbClr val="000000"/>
                          </a:solidFill>
                          <a:effectLst/>
                        </a:rPr>
                        <a:t>10</a:t>
                      </a:r>
                      <a:r>
                        <a:rPr kumimoji="1" lang="ja-JP" altLang="en-US" sz="1400" b="0" u="none" strike="noStrike" kern="1200" dirty="0">
                          <a:solidFill>
                            <a:srgbClr val="000000"/>
                          </a:solidFill>
                          <a:effectLst/>
                        </a:rPr>
                        <a:t>点</a:t>
                      </a:r>
                      <a:endParaRPr lang="ja-JP" altLang="en-US" sz="1800" b="0" i="0" u="none" strike="noStrike" dirty="0">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2241448523"/>
                  </a:ext>
                </a:extLst>
              </a:tr>
              <a:tr h="470705">
                <a:tc vMerge="1">
                  <a:txBody>
                    <a:bodyPr/>
                    <a:lstStyle/>
                    <a:p>
                      <a:pPr algn="ctr"/>
                      <a:endParaRPr kumimoji="1" lang="ja-JP" altLang="en-US" sz="1400" b="1" dirty="0">
                        <a:solidFill>
                          <a:schemeClr val="bg1"/>
                        </a:solidFill>
                        <a:latin typeface="+mn-ea"/>
                        <a:ea typeface="+mn-ea"/>
                      </a:endParaRPr>
                    </a:p>
                  </a:txBody>
                  <a:tcPr marL="72000" marR="72000" marT="36000" marB="36000" vert="eaVert" anchor="ctr">
                    <a:solidFill>
                      <a:srgbClr val="4472C4"/>
                    </a:solidFill>
                  </a:tcPr>
                </a:tc>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300" b="0" u="none" strike="noStrike" dirty="0">
                          <a:solidFill>
                            <a:srgbClr val="000000"/>
                          </a:solidFill>
                          <a:effectLst/>
                        </a:rPr>
                        <a:t>イ　目標年度までに農作業受託面積の拡大率が、以下のいずれかとなっている。</a:t>
                      </a:r>
                      <a:endParaRPr lang="ja-JP" altLang="en-US" sz="1300" b="0" i="0" u="none" strike="noStrike" dirty="0">
                        <a:solidFill>
                          <a:srgbClr val="000000"/>
                        </a:solidFill>
                        <a:effectLst/>
                        <a:latin typeface="+mn-ea"/>
                        <a:ea typeface="+mn-ea"/>
                      </a:endParaRPr>
                    </a:p>
                  </a:txBody>
                  <a:tcPr marL="36000" marR="36000" marT="36000" marB="36000" anchor="ctr"/>
                </a:tc>
                <a:tc hMerge="1">
                  <a:txBody>
                    <a:bodyPr/>
                    <a:lstStyle/>
                    <a:p>
                      <a:pPr algn="ctr" rtl="0" fontAlgn="ctr"/>
                      <a:endParaRPr lang="ja-JP" altLang="en-US" sz="1400" b="0" i="0" u="none" strike="noStrike" dirty="0">
                        <a:solidFill>
                          <a:srgbClr val="000000"/>
                        </a:solidFill>
                        <a:effectLst/>
                        <a:latin typeface="+mn-ea"/>
                        <a:ea typeface="+mn-ea"/>
                      </a:endParaRPr>
                    </a:p>
                  </a:txBody>
                  <a:tcPr marL="36000" marR="36000" marT="36000" marB="36000" anchor="ctr"/>
                </a:tc>
                <a:tc row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a:t>
                      </a: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a:t>
                      </a:r>
                      <a:r>
                        <a:rPr kumimoji="0" lang="ja-JP" altLang="en-US" sz="1400" b="0" u="none" strike="noStrike" kern="1200" cap="none" spc="0" normalizeH="0" baseline="0" noProof="0" dirty="0">
                          <a:ln>
                            <a:noFill/>
                          </a:ln>
                          <a:solidFill>
                            <a:prstClr val="black"/>
                          </a:solidFill>
                          <a:effectLst/>
                          <a:uLnTx/>
                          <a:uFillTx/>
                        </a:rPr>
                        <a:t>時点</a:t>
                      </a:r>
                      <a:r>
                        <a:rPr kumimoji="0" lang="ja-JP" altLang="en-US" sz="1400" b="0" u="none" strike="noStrike" kern="1200" cap="none" spc="-81" normalizeH="0" baseline="0" noProof="0" dirty="0">
                          <a:ln>
                            <a:noFill/>
                          </a:ln>
                          <a:solidFill>
                            <a:srgbClr val="000000"/>
                          </a:solidFill>
                          <a:effectLst/>
                          <a:uLnTx/>
                          <a:uFillTx/>
                        </a:rPr>
                        <a:t>における状況や今後の取組計画で「現状の水準」の適用を</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判断します。</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・新規参入する農業支援サービス事業体の場合は、点数欄の区分にかかわらず、</a:t>
                      </a:r>
                      <a:r>
                        <a:rPr kumimoji="0" lang="en-US" altLang="ja-JP" sz="1400" b="0" u="none" strike="noStrike" kern="1200" cap="none" spc="-81" normalizeH="0" baseline="0" noProof="0" dirty="0">
                          <a:ln>
                            <a:noFill/>
                          </a:ln>
                          <a:solidFill>
                            <a:srgbClr val="000000"/>
                          </a:solidFill>
                          <a:effectLst/>
                          <a:uLnTx/>
                          <a:uFillTx/>
                        </a:rPr>
                        <a:t>10</a:t>
                      </a:r>
                      <a:r>
                        <a:rPr kumimoji="0" lang="ja-JP" altLang="en-US" sz="1400" b="0" u="none" strike="noStrike" kern="1200" cap="none" spc="-81" normalizeH="0" baseline="0" noProof="0" dirty="0">
                          <a:ln>
                            <a:noFill/>
                          </a:ln>
                          <a:solidFill>
                            <a:srgbClr val="000000"/>
                          </a:solidFill>
                          <a:effectLst/>
                          <a:uLnTx/>
                          <a:uFillTx/>
                        </a:rPr>
                        <a:t>点を加点します</a:t>
                      </a:r>
                      <a:r>
                        <a:rPr kumimoji="0" lang="ja-JP" altLang="ja-JP" sz="1400" b="0" u="none" strike="noStrike" kern="1200" cap="none" spc="-81" normalizeH="0" baseline="0" noProof="0" dirty="0">
                          <a:ln>
                            <a:noFill/>
                          </a:ln>
                          <a:solidFill>
                            <a:srgbClr val="000000"/>
                          </a:solidFill>
                          <a:effectLst/>
                          <a:uLnTx/>
                          <a:uFillTx/>
                        </a:rPr>
                        <a:t>。</a:t>
                      </a:r>
                      <a:endParaRPr kumimoji="0" lang="ja-JP" altLang="ja-JP" sz="1400" b="0" u="none" strike="noStrike" kern="1200" cap="none" spc="0"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・受託する農作業数は問いません。</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1"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農地台帳、農作業受委託契約書、事業計画書 等</a:t>
                      </a:r>
                      <a:endParaRPr kumimoji="1"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endParaRPr>
                    </a:p>
                  </a:txBody>
                  <a:tcPr marL="72000" marR="0"/>
                </a:tc>
                <a:extLst>
                  <a:ext uri="{0D108BD9-81ED-4DB2-BD59-A6C34878D82A}">
                    <a16:rowId xmlns:a16="http://schemas.microsoft.com/office/drawing/2014/main" val="1812522189"/>
                  </a:ext>
                </a:extLst>
              </a:tr>
              <a:tr h="2533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　ａ　５％以上</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a:r>
                        <a:rPr lang="ja-JP" altLang="en-US" sz="1400" b="0" u="none" strike="noStrike" dirty="0">
                          <a:solidFill>
                            <a:srgbClr val="000000"/>
                          </a:solidFill>
                          <a:effectLst/>
                        </a:rPr>
                        <a:t>１点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4273583394"/>
                  </a:ext>
                </a:extLst>
              </a:tr>
              <a:tr h="2533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　ｂ　</a:t>
                      </a:r>
                      <a:r>
                        <a:rPr lang="en-US" altLang="ja-JP" sz="1400" b="0" u="none" strike="noStrike" dirty="0">
                          <a:solidFill>
                            <a:srgbClr val="000000"/>
                          </a:solidFill>
                          <a:effectLst/>
                        </a:rPr>
                        <a:t>10</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a:r>
                        <a:rPr lang="ja-JP" altLang="en-US" sz="1400" b="0" u="none" strike="noStrike" dirty="0">
                          <a:solidFill>
                            <a:srgbClr val="000000"/>
                          </a:solidFill>
                          <a:effectLst/>
                        </a:rPr>
                        <a:t>２点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1040927506"/>
                  </a:ext>
                </a:extLst>
              </a:tr>
              <a:tr h="2533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　ｃ　</a:t>
                      </a:r>
                      <a:r>
                        <a:rPr lang="en-US" altLang="ja-JP" sz="1400" b="0" u="none" strike="noStrike" dirty="0">
                          <a:solidFill>
                            <a:srgbClr val="000000"/>
                          </a:solidFill>
                          <a:effectLst/>
                        </a:rPr>
                        <a:t>15</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a:r>
                        <a:rPr lang="ja-JP" altLang="en-US" sz="1400" b="0" u="none" strike="noStrike" dirty="0">
                          <a:solidFill>
                            <a:srgbClr val="000000"/>
                          </a:solidFill>
                          <a:effectLst/>
                        </a:rPr>
                        <a:t>３点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1299403064"/>
                  </a:ext>
                </a:extLst>
              </a:tr>
              <a:tr h="2533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　ｄ　</a:t>
                      </a:r>
                      <a:r>
                        <a:rPr lang="en-US" altLang="ja-JP" sz="1400" b="0" u="none" strike="noStrike" dirty="0">
                          <a:solidFill>
                            <a:srgbClr val="000000"/>
                          </a:solidFill>
                          <a:effectLst/>
                        </a:rPr>
                        <a:t>20</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a:r>
                        <a:rPr lang="ja-JP" altLang="en-US" sz="1400" b="0" u="none" strike="noStrike" dirty="0">
                          <a:solidFill>
                            <a:srgbClr val="000000"/>
                          </a:solidFill>
                          <a:effectLst/>
                        </a:rPr>
                        <a:t>４点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1991728244"/>
                  </a:ext>
                </a:extLst>
              </a:tr>
              <a:tr h="2533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　ｅ　</a:t>
                      </a:r>
                      <a:r>
                        <a:rPr lang="en-US" altLang="ja-JP" sz="1400" b="0" u="none" strike="noStrike" dirty="0">
                          <a:solidFill>
                            <a:srgbClr val="000000"/>
                          </a:solidFill>
                          <a:effectLst/>
                        </a:rPr>
                        <a:t>25</a:t>
                      </a:r>
                      <a:r>
                        <a:rPr lang="ja-JP" altLang="en-US" sz="1400" b="0" u="none" strike="noStrike" dirty="0">
                          <a:solidFill>
                            <a:srgbClr val="000000"/>
                          </a:solidFill>
                          <a:effectLst/>
                        </a:rPr>
                        <a:t>％以上</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a:r>
                        <a:rPr lang="ja-JP" altLang="en-US" sz="1400" b="0" u="none" strike="noStrike" dirty="0">
                          <a:solidFill>
                            <a:srgbClr val="000000"/>
                          </a:solidFill>
                          <a:effectLst/>
                        </a:rPr>
                        <a:t>５点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3399536916"/>
                  </a:ext>
                </a:extLst>
              </a:tr>
              <a:tr h="253326">
                <a:tc vMerge="1">
                  <a:txBody>
                    <a:bodyPr/>
                    <a:lstStyle/>
                    <a:p>
                      <a:endParaRPr kumimoji="1" lang="ja-JP" altLang="en-US"/>
                    </a:p>
                  </a:txBody>
                  <a:tcPr/>
                </a:tc>
                <a:tc>
                  <a:txBody>
                    <a:bodyPr/>
                    <a:lstStyle/>
                    <a:p>
                      <a:pPr marL="0" algn="l" defTabSz="914400" rtl="0" eaLnBrk="1" fontAlgn="ctr" latinLnBrk="0" hangingPunct="1"/>
                      <a:r>
                        <a:rPr kumimoji="1" lang="ja-JP" altLang="en-US" sz="1400" b="0" u="none" strike="noStrike" kern="1200" dirty="0">
                          <a:solidFill>
                            <a:srgbClr val="000000"/>
                          </a:solidFill>
                          <a:effectLst/>
                        </a:rPr>
                        <a:t>　ｆ　</a:t>
                      </a:r>
                      <a:r>
                        <a:rPr kumimoji="1" lang="en-US" altLang="ja-JP" sz="1400" b="0" u="none" strike="noStrike" kern="1200" dirty="0">
                          <a:solidFill>
                            <a:srgbClr val="000000"/>
                          </a:solidFill>
                          <a:effectLst/>
                        </a:rPr>
                        <a:t>30</a:t>
                      </a:r>
                      <a:r>
                        <a:rPr kumimoji="1" lang="ja-JP" altLang="en-US" sz="1400" b="0" u="none" strike="noStrike" kern="1200" dirty="0">
                          <a:solidFill>
                            <a:srgbClr val="000000"/>
                          </a:solidFill>
                          <a:effectLst/>
                        </a:rPr>
                        <a:t>％以上</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ja-JP" altLang="en-US" sz="1400" b="0" u="none" strike="noStrike" dirty="0">
                          <a:solidFill>
                            <a:srgbClr val="000000"/>
                          </a:solidFill>
                          <a:effectLst/>
                        </a:rPr>
                        <a:t>６点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358575378"/>
                  </a:ext>
                </a:extLst>
              </a:tr>
              <a:tr h="253326">
                <a:tc vMerge="1">
                  <a:txBody>
                    <a:bodyPr/>
                    <a:lstStyle/>
                    <a:p>
                      <a:endParaRPr kumimoji="1" lang="ja-JP" altLang="en-US"/>
                    </a:p>
                  </a:txBody>
                  <a:tcPr/>
                </a:tc>
                <a:tc>
                  <a:txBody>
                    <a:bodyPr/>
                    <a:lstStyle/>
                    <a:p>
                      <a:pPr marL="0" algn="l" defTabSz="914400" rtl="0" eaLnBrk="1" fontAlgn="ctr" latinLnBrk="0" hangingPunct="1"/>
                      <a:r>
                        <a:rPr kumimoji="1" lang="ja-JP" altLang="en-US" sz="1400" b="0" u="none" strike="noStrike" kern="1200" dirty="0">
                          <a:solidFill>
                            <a:srgbClr val="000000"/>
                          </a:solidFill>
                          <a:effectLst/>
                        </a:rPr>
                        <a:t>　ｇ　</a:t>
                      </a:r>
                      <a:r>
                        <a:rPr kumimoji="1" lang="en-US" altLang="ja-JP" sz="1400" b="0" u="none" strike="noStrike" kern="1200" dirty="0">
                          <a:solidFill>
                            <a:srgbClr val="000000"/>
                          </a:solidFill>
                          <a:effectLst/>
                        </a:rPr>
                        <a:t>35</a:t>
                      </a:r>
                      <a:r>
                        <a:rPr kumimoji="1" lang="ja-JP" altLang="en-US" sz="1400" b="0" u="none" strike="noStrike" kern="1200" dirty="0">
                          <a:solidFill>
                            <a:srgbClr val="000000"/>
                          </a:solidFill>
                          <a:effectLst/>
                        </a:rPr>
                        <a:t>％以上</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ja-JP" altLang="en-US" sz="1400" b="0" u="none" strike="noStrike" dirty="0">
                          <a:solidFill>
                            <a:srgbClr val="000000"/>
                          </a:solidFill>
                          <a:effectLst/>
                        </a:rPr>
                        <a:t>７点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3293311152"/>
                  </a:ext>
                </a:extLst>
              </a:tr>
              <a:tr h="253326">
                <a:tc vMerge="1">
                  <a:txBody>
                    <a:bodyPr/>
                    <a:lstStyle/>
                    <a:p>
                      <a:endParaRPr kumimoji="1" lang="ja-JP" altLang="en-US"/>
                    </a:p>
                  </a:txBody>
                  <a:tcPr/>
                </a:tc>
                <a:tc>
                  <a:txBody>
                    <a:bodyPr/>
                    <a:lstStyle/>
                    <a:p>
                      <a:pPr marL="0" algn="l" defTabSz="914400" rtl="0" eaLnBrk="1" fontAlgn="ctr" latinLnBrk="0" hangingPunct="1"/>
                      <a:r>
                        <a:rPr kumimoji="1" lang="ja-JP" altLang="en-US" sz="1400" b="0" u="none" strike="noStrike" kern="1200" dirty="0">
                          <a:solidFill>
                            <a:srgbClr val="000000"/>
                          </a:solidFill>
                          <a:effectLst/>
                        </a:rPr>
                        <a:t>　ｈ　</a:t>
                      </a:r>
                      <a:r>
                        <a:rPr kumimoji="1" lang="en-US" altLang="ja-JP" sz="1400" b="0" u="none" strike="noStrike" kern="1200" dirty="0">
                          <a:solidFill>
                            <a:srgbClr val="000000"/>
                          </a:solidFill>
                          <a:effectLst/>
                        </a:rPr>
                        <a:t>40</a:t>
                      </a:r>
                      <a:r>
                        <a:rPr kumimoji="1" lang="ja-JP" altLang="en-US" sz="1400" b="0" u="none" strike="noStrike" kern="1200" dirty="0">
                          <a:solidFill>
                            <a:srgbClr val="000000"/>
                          </a:solidFill>
                          <a:effectLst/>
                        </a:rPr>
                        <a:t>％以上</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ja-JP" altLang="en-US" sz="1400" b="0" u="none" strike="noStrike" dirty="0">
                          <a:solidFill>
                            <a:srgbClr val="000000"/>
                          </a:solidFill>
                          <a:effectLst/>
                        </a:rPr>
                        <a:t>８点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2982619779"/>
                  </a:ext>
                </a:extLst>
              </a:tr>
              <a:tr h="253326">
                <a:tc vMerge="1">
                  <a:txBody>
                    <a:bodyPr/>
                    <a:lstStyle/>
                    <a:p>
                      <a:endParaRPr kumimoji="1" lang="ja-JP" altLang="en-US"/>
                    </a:p>
                  </a:txBody>
                  <a:tcPr/>
                </a:tc>
                <a:tc>
                  <a:txBody>
                    <a:bodyPr/>
                    <a:lstStyle/>
                    <a:p>
                      <a:pPr marL="0" algn="l" defTabSz="914400" rtl="0" eaLnBrk="1" fontAlgn="ctr" latinLnBrk="0" hangingPunct="1"/>
                      <a:r>
                        <a:rPr kumimoji="1" lang="ja-JP" altLang="en-US" sz="1400" b="0" u="none" strike="noStrike" kern="1200" dirty="0">
                          <a:solidFill>
                            <a:srgbClr val="000000"/>
                          </a:solidFill>
                          <a:effectLst/>
                        </a:rPr>
                        <a:t>　ｉ　</a:t>
                      </a:r>
                      <a:r>
                        <a:rPr kumimoji="1" lang="en-US" altLang="ja-JP" sz="1400" b="0" u="none" strike="noStrike" kern="1200" dirty="0">
                          <a:solidFill>
                            <a:srgbClr val="000000"/>
                          </a:solidFill>
                          <a:effectLst/>
                        </a:rPr>
                        <a:t>45</a:t>
                      </a:r>
                      <a:r>
                        <a:rPr kumimoji="1" lang="ja-JP" altLang="en-US" sz="1400" b="0" u="none" strike="noStrike" kern="1200" dirty="0">
                          <a:solidFill>
                            <a:srgbClr val="000000"/>
                          </a:solidFill>
                          <a:effectLst/>
                        </a:rPr>
                        <a:t>％以上</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ja-JP" altLang="en-US" sz="1400" b="0" u="none" strike="noStrike" dirty="0">
                          <a:solidFill>
                            <a:srgbClr val="000000"/>
                          </a:solidFill>
                          <a:effectLst/>
                        </a:rPr>
                        <a:t>９点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1387523103"/>
                  </a:ext>
                </a:extLst>
              </a:tr>
              <a:tr h="253326">
                <a:tc vMerge="1">
                  <a:txBody>
                    <a:bodyPr/>
                    <a:lstStyle/>
                    <a:p>
                      <a:endParaRPr kumimoji="1" lang="ja-JP" altLang="en-US"/>
                    </a:p>
                  </a:txBody>
                  <a:tcPr/>
                </a:tc>
                <a:tc>
                  <a:txBody>
                    <a:bodyPr/>
                    <a:lstStyle/>
                    <a:p>
                      <a:pPr marL="0" algn="l" defTabSz="914400" rtl="0" eaLnBrk="1" fontAlgn="ctr" latinLnBrk="0" hangingPunct="1"/>
                      <a:r>
                        <a:rPr kumimoji="1" lang="ja-JP" altLang="en-US" sz="1400" b="0" u="none" strike="noStrike" kern="1200" dirty="0">
                          <a:solidFill>
                            <a:srgbClr val="000000"/>
                          </a:solidFill>
                          <a:effectLst/>
                        </a:rPr>
                        <a:t>　ｊ　</a:t>
                      </a:r>
                      <a:r>
                        <a:rPr kumimoji="1" lang="en-US" altLang="ja-JP" sz="1400" b="0" u="none" strike="noStrike" kern="1200" dirty="0">
                          <a:solidFill>
                            <a:srgbClr val="000000"/>
                          </a:solidFill>
                          <a:effectLst/>
                        </a:rPr>
                        <a:t>50</a:t>
                      </a:r>
                      <a:r>
                        <a:rPr kumimoji="1" lang="ja-JP" altLang="en-US" sz="1400" b="0" u="none" strike="noStrike" kern="1200" dirty="0">
                          <a:solidFill>
                            <a:srgbClr val="000000"/>
                          </a:solidFill>
                          <a:effectLst/>
                        </a:rPr>
                        <a:t>％以上</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en-US" altLang="ja-JP" sz="1400" b="0" u="none" strike="noStrike" dirty="0">
                          <a:solidFill>
                            <a:srgbClr val="000000"/>
                          </a:solidFill>
                          <a:effectLst/>
                        </a:rPr>
                        <a:t>10</a:t>
                      </a:r>
                      <a:r>
                        <a:rPr lang="ja-JP" altLang="en-US" sz="1400" b="0" u="none" strike="noStrike" dirty="0">
                          <a:solidFill>
                            <a:srgbClr val="000000"/>
                          </a:solidFill>
                          <a:effectLst/>
                        </a:rPr>
                        <a:t>点</a:t>
                      </a:r>
                      <a:endParaRPr kumimoji="1" lang="ja-JP" altLang="en-US" sz="1400" dirty="0">
                        <a:latin typeface="+mn-ea"/>
                        <a:ea typeface="+mn-ea"/>
                      </a:endParaRPr>
                    </a:p>
                  </a:txBody>
                  <a:tcPr marL="5244" marR="5244" marT="5770" marB="0" anchor="ctr"/>
                </a:tc>
                <a:tc vMerge="1">
                  <a:txBody>
                    <a:bodyPr/>
                    <a:lstStyle/>
                    <a:p>
                      <a:endParaRPr kumimoji="1" lang="ja-JP" altLang="en-US"/>
                    </a:p>
                  </a:txBody>
                  <a:tcPr/>
                </a:tc>
                <a:extLst>
                  <a:ext uri="{0D108BD9-81ED-4DB2-BD59-A6C34878D82A}">
                    <a16:rowId xmlns:a16="http://schemas.microsoft.com/office/drawing/2014/main" val="1979158403"/>
                  </a:ext>
                </a:extLst>
              </a:tr>
            </a:tbl>
          </a:graphicData>
        </a:graphic>
      </p:graphicFrame>
      <p:sp>
        <p:nvSpPr>
          <p:cNvPr id="6" name="スライド番号プレースホルダー 5">
            <a:extLst>
              <a:ext uri="{FF2B5EF4-FFF2-40B4-BE49-F238E27FC236}">
                <a16:creationId xmlns:a16="http://schemas.microsoft.com/office/drawing/2014/main" id="{173B4006-F1E4-CADF-F307-7D324A8E9617}"/>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23</a:t>
            </a:fld>
            <a:endParaRPr kumimoji="1" lang="ja-JP" altLang="en-US" dirty="0">
              <a:solidFill>
                <a:schemeClr val="tx1"/>
              </a:solidFill>
            </a:endParaRPr>
          </a:p>
        </p:txBody>
      </p:sp>
    </p:spTree>
    <p:extLst>
      <p:ext uri="{BB962C8B-B14F-4D97-AF65-F5344CB8AC3E}">
        <p14:creationId xmlns:p14="http://schemas.microsoft.com/office/powerpoint/2010/main" val="3138573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442F6FFB-5938-7CA6-B6C3-A4E17FB7F4E2}"/>
              </a:ext>
            </a:extLst>
          </p:cNvPr>
          <p:cNvGraphicFramePr>
            <a:graphicFrameLocks noGrp="1"/>
          </p:cNvGraphicFramePr>
          <p:nvPr>
            <p:extLst>
              <p:ext uri="{D42A27DB-BD31-4B8C-83A1-F6EECF244321}">
                <p14:modId xmlns:p14="http://schemas.microsoft.com/office/powerpoint/2010/main" val="2906924886"/>
              </p:ext>
            </p:extLst>
          </p:nvPr>
        </p:nvGraphicFramePr>
        <p:xfrm>
          <a:off x="1600" y="-35793"/>
          <a:ext cx="9902801" cy="6883113"/>
        </p:xfrm>
        <a:graphic>
          <a:graphicData uri="http://schemas.openxmlformats.org/drawingml/2006/table">
            <a:tbl>
              <a:tblPr firstRow="1" bandRow="1">
                <a:tableStyleId>{93296810-A885-4BE3-A3E7-6D5BEEA58F35}</a:tableStyleId>
              </a:tblPr>
              <a:tblGrid>
                <a:gridCol w="280879">
                  <a:extLst>
                    <a:ext uri="{9D8B030D-6E8A-4147-A177-3AD203B41FA5}">
                      <a16:colId xmlns:a16="http://schemas.microsoft.com/office/drawing/2014/main" val="949060774"/>
                    </a:ext>
                  </a:extLst>
                </a:gridCol>
                <a:gridCol w="2628744">
                  <a:extLst>
                    <a:ext uri="{9D8B030D-6E8A-4147-A177-3AD203B41FA5}">
                      <a16:colId xmlns:a16="http://schemas.microsoft.com/office/drawing/2014/main" val="1278980058"/>
                    </a:ext>
                  </a:extLst>
                </a:gridCol>
                <a:gridCol w="432122">
                  <a:extLst>
                    <a:ext uri="{9D8B030D-6E8A-4147-A177-3AD203B41FA5}">
                      <a16:colId xmlns:a16="http://schemas.microsoft.com/office/drawing/2014/main" val="2269305294"/>
                    </a:ext>
                  </a:extLst>
                </a:gridCol>
                <a:gridCol w="6561056">
                  <a:extLst>
                    <a:ext uri="{9D8B030D-6E8A-4147-A177-3AD203B41FA5}">
                      <a16:colId xmlns:a16="http://schemas.microsoft.com/office/drawing/2014/main" val="57364378"/>
                    </a:ext>
                  </a:extLst>
                </a:gridCol>
              </a:tblGrid>
              <a:tr h="488840">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b="1" dirty="0"/>
                        <a:t>現状の水準</a:t>
                      </a:r>
                      <a:endParaRPr kumimoji="1" lang="ja-JP" altLang="en-US" sz="1400" b="1"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404342">
                <a:tc rowSpan="4">
                  <a:txBody>
                    <a:bodyPr/>
                    <a:lstStyle/>
                    <a:p>
                      <a:pPr algn="ctr"/>
                      <a:r>
                        <a:rPr kumimoji="1" lang="ja-JP" altLang="en-US" sz="1400" b="0" dirty="0">
                          <a:solidFill>
                            <a:schemeClr val="tx1"/>
                          </a:solidFill>
                        </a:rPr>
                        <a:t>②受託可能な農作業の種類</a:t>
                      </a:r>
                      <a:endParaRPr kumimoji="1" lang="ja-JP" altLang="en-US" sz="1400" b="0" dirty="0">
                        <a:solidFill>
                          <a:schemeClr val="tx1"/>
                        </a:solidFill>
                        <a:latin typeface="+mn-ea"/>
                        <a:ea typeface="+mn-ea"/>
                      </a:endParaRPr>
                    </a:p>
                  </a:txBody>
                  <a:tcPr marL="72000" marR="72000" marT="36000" marB="36000" vert="eaVert" anchor="ctr"/>
                </a:tc>
                <a:tc gridSpan="3">
                  <a:txBody>
                    <a:bodyPr/>
                    <a:lstStyle/>
                    <a:p>
                      <a:pPr algn="l"/>
                      <a:r>
                        <a:rPr kumimoji="1" lang="ja-JP" altLang="en-US" sz="1400" b="0" dirty="0"/>
                        <a:t>以下のいずれかの取組に該当している。</a:t>
                      </a:r>
                      <a:endParaRPr kumimoji="1" lang="ja-JP" altLang="en-US" sz="1400" b="0" dirty="0">
                        <a:latin typeface="+mn-ea"/>
                        <a:ea typeface="+mn-ea"/>
                      </a:endParaRPr>
                    </a:p>
                  </a:txBody>
                  <a:tcPr marL="72000" marR="0" anchor="ctr"/>
                </a:tc>
                <a:tc hMerge="1">
                  <a:txBody>
                    <a:bodyPr/>
                    <a:lstStyle/>
                    <a:p>
                      <a:endParaRPr kumimoji="1" lang="ja-JP" altLang="en-US" sz="1200" dirty="0">
                        <a:latin typeface="+mn-ea"/>
                        <a:ea typeface="+mn-ea"/>
                      </a:endParaRPr>
                    </a:p>
                  </a:txBody>
                  <a:tcPr marL="72000" marR="0" anchor="ct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ja-JP" sz="1200" b="1" i="0" u="none" strike="noStrike" kern="1200" cap="none" spc="0" normalizeH="0" baseline="0" noProof="0" dirty="0">
                        <a:ln>
                          <a:noFill/>
                        </a:ln>
                        <a:solidFill>
                          <a:srgbClr val="000000"/>
                        </a:solidFill>
                        <a:effectLst/>
                        <a:uLnTx/>
                        <a:uFillTx/>
                        <a:latin typeface="游ゴシック" panose="020B0400000000000000" pitchFamily="50" charset="-128"/>
                        <a:ea typeface="+mn-ea"/>
                        <a:cs typeface="ＭＳ ゴシック" panose="020B0609070205080204" pitchFamily="49" charset="-128"/>
                      </a:endParaRPr>
                    </a:p>
                  </a:txBody>
                  <a:tcPr marL="72000" marR="0" anchor="ctr"/>
                </a:tc>
                <a:extLst>
                  <a:ext uri="{0D108BD9-81ED-4DB2-BD59-A6C34878D82A}">
                    <a16:rowId xmlns:a16="http://schemas.microsoft.com/office/drawing/2014/main" val="2669199392"/>
                  </a:ext>
                </a:extLst>
              </a:tr>
              <a:tr h="11154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ａ　２種類の農作業を受託している又は目標年度までに受託することとしている。</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algn="ctr" rtl="0" fontAlgn="ctr"/>
                      <a:r>
                        <a:rPr lang="ja-JP" altLang="en-US" sz="1400" b="0" u="none" strike="noStrike" dirty="0">
                          <a:solidFill>
                            <a:srgbClr val="000000"/>
                          </a:solidFill>
                          <a:effectLst/>
                        </a:rPr>
                        <a:t>５点</a:t>
                      </a:r>
                      <a:endParaRPr lang="ja-JP" altLang="en-US" sz="1400" b="0" i="0" u="none" strike="noStrike" dirty="0">
                        <a:solidFill>
                          <a:srgbClr val="000000"/>
                        </a:solidFill>
                        <a:effectLst/>
                        <a:latin typeface="+mn-ea"/>
                        <a:ea typeface="+mn-ea"/>
                      </a:endParaRPr>
                    </a:p>
                  </a:txBody>
                  <a:tcPr marL="36000" marR="36000" marT="36000" marB="36000" anchor="ctr"/>
                </a:tc>
                <a:tc row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a:t>
                      </a:r>
                      <a:r>
                        <a:rPr kumimoji="0" lang="ja-JP" altLang="en-US" sz="1400" b="0" u="none" strike="noStrike" kern="1200" cap="none" spc="0" normalizeH="0" baseline="0" noProof="0" dirty="0">
                          <a:ln>
                            <a:noFill/>
                          </a:ln>
                          <a:solidFill>
                            <a:prstClr val="black"/>
                          </a:solidFill>
                          <a:effectLst/>
                          <a:uLnTx/>
                          <a:uFillTx/>
                        </a:rPr>
                        <a:t>時点における状況や今後の取組計画で「現状の水準」の適用を判断します。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・対象となる農作業は、</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・耕起・代かき（整地）</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・田植又は播種（定植）</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・病害虫防除</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・施肥（他作業と併せて行う場合を除く。）</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・除草</a:t>
                      </a:r>
                      <a:endParaRPr kumimoji="0" lang="en-US" altLang="ja-JP" sz="1400" b="0" u="none" strike="noStrike" kern="1200" cap="none" spc="-81" normalizeH="0" baseline="0" noProof="0" dirty="0">
                        <a:ln>
                          <a:noFill/>
                        </a:ln>
                        <a:solidFill>
                          <a:srgbClr val="00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rgbClr val="000000"/>
                          </a:solidFill>
                          <a:effectLst/>
                          <a:uLnTx/>
                          <a:uFillTx/>
                        </a:rPr>
                        <a:t>　・収穫</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　　　　　　　　　　　　　　　　　　　　等です。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・目標年度までに受託することとしてポイント算出する場合は、</a:t>
                      </a:r>
                      <a:r>
                        <a:rPr kumimoji="0" lang="ja-JP" altLang="en-US" sz="1400" b="0" u="none" strike="noStrike" kern="1200" cap="none" spc="0" normalizeH="0" baseline="0" noProof="0" dirty="0">
                          <a:ln>
                            <a:noFill/>
                          </a:ln>
                          <a:solidFill>
                            <a:srgbClr val="FF0000"/>
                          </a:solidFill>
                          <a:effectLst/>
                          <a:uLnTx/>
                          <a:uFillTx/>
                        </a:rPr>
                        <a:t>実施要綱別表６－２「②受託可能な農作業の種類」の成果目標を設定する必要</a:t>
                      </a:r>
                      <a:r>
                        <a:rPr kumimoji="0" lang="ja-JP" altLang="en-US" sz="1400" b="0" u="none" strike="noStrike" kern="1200" cap="none" spc="0" normalizeH="0" baseline="0" noProof="0" dirty="0">
                          <a:ln>
                            <a:noFill/>
                          </a:ln>
                          <a:solidFill>
                            <a:prstClr val="black"/>
                          </a:solidFill>
                          <a:effectLst/>
                          <a:uLnTx/>
                          <a:uFillTx/>
                        </a:rPr>
                        <a:t>があります。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農作業受委託契約書、事業計画書 等</a:t>
                      </a:r>
                      <a:endParaRPr kumimoji="1"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endParaRPr>
                    </a:p>
                  </a:txBody>
                  <a:tcPr marL="72000" marR="0"/>
                </a:tc>
                <a:extLst>
                  <a:ext uri="{0D108BD9-81ED-4DB2-BD59-A6C34878D82A}">
                    <a16:rowId xmlns:a16="http://schemas.microsoft.com/office/drawing/2014/main" val="3490908566"/>
                  </a:ext>
                </a:extLst>
              </a:tr>
              <a:tr h="1115426">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ｂ　３種類の農作業を受託している又は目標年度までに受託することとしている。</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marL="0" algn="ctr" rtl="0" eaLnBrk="1" fontAlgn="ctr" latinLnBrk="0" hangingPunct="1">
                        <a:spcBef>
                          <a:spcPts val="0"/>
                        </a:spcBef>
                        <a:spcAft>
                          <a:spcPts val="0"/>
                        </a:spcAft>
                      </a:pPr>
                      <a:r>
                        <a:rPr kumimoji="1" lang="en-US" altLang="ja-JP" sz="1400" b="0" u="none" strike="noStrike" kern="1200" dirty="0">
                          <a:solidFill>
                            <a:srgbClr val="000000"/>
                          </a:solidFill>
                          <a:effectLst/>
                        </a:rPr>
                        <a:t>10</a:t>
                      </a:r>
                      <a:r>
                        <a:rPr kumimoji="1" lang="ja-JP" altLang="en-US" sz="1400" b="0" u="none" strike="noStrike" kern="1200" dirty="0">
                          <a:solidFill>
                            <a:srgbClr val="000000"/>
                          </a:solidFill>
                          <a:effectLst/>
                        </a:rPr>
                        <a:t>点</a:t>
                      </a:r>
                      <a:endParaRPr kumimoji="1" lang="ja-JP" altLang="en-US" sz="1400" b="0" i="0" u="none" strike="noStrike" kern="1200" dirty="0">
                        <a:solidFill>
                          <a:srgbClr val="000000"/>
                        </a:solidFill>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954557968"/>
                  </a:ext>
                </a:extLst>
              </a:tr>
              <a:tr h="1204908">
                <a:tc vMerge="1">
                  <a:txBody>
                    <a:bodyPr/>
                    <a:lstStyle/>
                    <a:p>
                      <a:endParaRPr kumimoji="1" lang="ja-JP" altLang="en-US"/>
                    </a:p>
                  </a:txBody>
                  <a:tcPr/>
                </a:tc>
                <a:tc>
                  <a:txBody>
                    <a:bodyPr/>
                    <a:lstStyle/>
                    <a:p>
                      <a:pPr algn="l" fontAlgn="ctr"/>
                      <a:r>
                        <a:rPr lang="ja-JP" altLang="en-US" sz="1400" b="0" u="none" strike="noStrike" dirty="0">
                          <a:solidFill>
                            <a:srgbClr val="000000"/>
                          </a:solidFill>
                          <a:effectLst/>
                        </a:rPr>
                        <a:t>ｃ　４種類以上の農作業を受託している又は目標年度までに受託することとしている。</a:t>
                      </a:r>
                      <a:endParaRPr lang="ja-JP" altLang="en-US" sz="1400" b="0" i="0" u="none" strike="noStrike" dirty="0">
                        <a:solidFill>
                          <a:srgbClr val="000000"/>
                        </a:solidFill>
                        <a:effectLst/>
                        <a:latin typeface="+mn-ea"/>
                        <a:ea typeface="+mn-ea"/>
                      </a:endParaRPr>
                    </a:p>
                  </a:txBody>
                  <a:tcPr marL="67540" marR="67540" marT="5770" marB="0" anchor="ctr"/>
                </a:tc>
                <a:tc>
                  <a:txBody>
                    <a:bodyPr/>
                    <a:lstStyle/>
                    <a:p>
                      <a:pPr marL="0" algn="ctr" rtl="0" eaLnBrk="1" fontAlgn="ctr" latinLnBrk="0" hangingPunct="1">
                        <a:spcBef>
                          <a:spcPts val="0"/>
                        </a:spcBef>
                        <a:spcAft>
                          <a:spcPts val="0"/>
                        </a:spcAft>
                      </a:pPr>
                      <a:r>
                        <a:rPr kumimoji="1" lang="en-US" altLang="ja-JP" sz="1400" b="0" u="none" strike="noStrike" kern="1200" dirty="0">
                          <a:solidFill>
                            <a:srgbClr val="000000"/>
                          </a:solidFill>
                          <a:effectLst/>
                        </a:rPr>
                        <a:t>15</a:t>
                      </a:r>
                      <a:r>
                        <a:rPr kumimoji="1" lang="ja-JP" altLang="en-US" sz="1400" b="0" u="none" strike="noStrike" kern="1200" dirty="0">
                          <a:solidFill>
                            <a:srgbClr val="000000"/>
                          </a:solidFill>
                          <a:effectLst/>
                        </a:rPr>
                        <a:t>点</a:t>
                      </a:r>
                      <a:endParaRPr kumimoji="1" lang="ja-JP" altLang="en-US" sz="1400" b="0" i="0" u="none" strike="noStrike" kern="1200" dirty="0">
                        <a:solidFill>
                          <a:srgbClr val="000000"/>
                        </a:solidFill>
                        <a:effectLst/>
                        <a:latin typeface="+mn-ea"/>
                        <a:ea typeface="+mn-ea"/>
                      </a:endParaRPr>
                    </a:p>
                  </a:txBody>
                  <a:tcPr marL="5207" marR="5207" marT="5715" marB="0" anchor="ctr"/>
                </a:tc>
                <a:tc vMerge="1">
                  <a:txBody>
                    <a:bodyPr/>
                    <a:lstStyle/>
                    <a:p>
                      <a:endParaRPr kumimoji="1" lang="ja-JP" altLang="en-US"/>
                    </a:p>
                  </a:txBody>
                  <a:tcPr/>
                </a:tc>
                <a:extLst>
                  <a:ext uri="{0D108BD9-81ED-4DB2-BD59-A6C34878D82A}">
                    <a16:rowId xmlns:a16="http://schemas.microsoft.com/office/drawing/2014/main" val="2148481693"/>
                  </a:ext>
                </a:extLst>
              </a:tr>
              <a:tr h="2474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③集約化等への誘導</a:t>
                      </a:r>
                      <a:endParaRPr kumimoji="1" lang="ja-JP" altLang="en-US" sz="1400" b="0" dirty="0">
                        <a:solidFill>
                          <a:schemeClr val="tx1"/>
                        </a:solidFill>
                        <a:latin typeface="+mn-ea"/>
                        <a:ea typeface="+mn-ea"/>
                      </a:endParaRPr>
                    </a:p>
                  </a:txBody>
                  <a:tcPr vert="eaVert" anchor="ctr"/>
                </a:tc>
                <a:tc>
                  <a:txBody>
                    <a:bodyPr/>
                    <a:lstStyle/>
                    <a:p>
                      <a:pPr algn="l" fontAlgn="ctr"/>
                      <a:r>
                        <a:rPr lang="ja-JP" altLang="en-US" sz="1400" b="0" u="none" strike="noStrike" dirty="0">
                          <a:solidFill>
                            <a:srgbClr val="000000"/>
                          </a:solidFill>
                          <a:effectLst/>
                        </a:rPr>
                        <a:t>　農業者が委託する農地について、集約化や面積の拡大、委託する農作業の種類の拡大を促す料金設定等の工夫がある</a:t>
                      </a:r>
                      <a:endParaRPr kumimoji="1" lang="ja-JP" altLang="en-US" sz="1400" b="0" i="0" u="none" strike="noStrike" kern="1200" dirty="0">
                        <a:solidFill>
                          <a:srgbClr val="000000"/>
                        </a:solidFill>
                        <a:effectLst/>
                        <a:latin typeface="+mn-ea"/>
                        <a:ea typeface="+mn-ea"/>
                        <a:cs typeface="+mn-cs"/>
                      </a:endParaRPr>
                    </a:p>
                  </a:txBody>
                  <a:tcPr marL="67540" marR="67540" marT="5770" marB="0" anchor="ctr"/>
                </a:tc>
                <a:tc>
                  <a:txBody>
                    <a:bodyPr/>
                    <a:lstStyle/>
                    <a:p>
                      <a:pPr algn="ctr"/>
                      <a:r>
                        <a:rPr lang="ja-JP" altLang="en-US" sz="1400" b="0" u="none" strike="noStrike" dirty="0">
                          <a:solidFill>
                            <a:srgbClr val="000000"/>
                          </a:solidFill>
                          <a:effectLst/>
                        </a:rPr>
                        <a:t>５点</a:t>
                      </a:r>
                      <a:endParaRPr kumimoji="1" lang="ja-JP" altLang="en-US" sz="1400" dirty="0">
                        <a:latin typeface="+mn-ea"/>
                        <a:ea typeface="+mn-ea"/>
                      </a:endParaRPr>
                    </a:p>
                  </a:txBody>
                  <a:tcPr marL="5244" marR="5244" marT="577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・令和８年４</a:t>
                      </a:r>
                      <a:r>
                        <a:rPr kumimoji="0" lang="ja-JP" altLang="en-US" sz="1400" b="0" u="none" strike="noStrike" kern="1200" cap="none" spc="0" normalizeH="0" baseline="0" noProof="0" dirty="0">
                          <a:ln>
                            <a:noFill/>
                          </a:ln>
                          <a:solidFill>
                            <a:schemeClr val="tx1"/>
                          </a:solidFill>
                          <a:effectLst/>
                          <a:uLnTx/>
                          <a:uFillTx/>
                        </a:rPr>
                        <a:t>月</a:t>
                      </a:r>
                      <a:r>
                        <a:rPr kumimoji="0" lang="ja-JP" altLang="en-US" sz="1400" b="0" u="none" strike="noStrike" kern="1200" cap="none" spc="0" normalizeH="0" baseline="0" noProof="0" dirty="0">
                          <a:ln>
                            <a:noFill/>
                          </a:ln>
                          <a:solidFill>
                            <a:schemeClr val="tx1"/>
                          </a:solidFill>
                          <a:effectLst/>
                          <a:uLnTx/>
                          <a:uFillTx/>
                          <a:latin typeface="+mn-ea"/>
                          <a:ea typeface="+mn-ea"/>
                        </a:rPr>
                        <a:t>２</a:t>
                      </a:r>
                      <a:r>
                        <a:rPr kumimoji="0" lang="ja-JP" altLang="en-US" sz="1400" b="0" u="none" strike="noStrike" kern="1200" cap="none" spc="0" normalizeH="0" baseline="0" noProof="0" dirty="0">
                          <a:ln>
                            <a:noFill/>
                          </a:ln>
                          <a:solidFill>
                            <a:schemeClr val="tx1"/>
                          </a:solidFill>
                          <a:effectLst/>
                          <a:uLnTx/>
                          <a:uFillTx/>
                        </a:rPr>
                        <a:t>日</a:t>
                      </a:r>
                      <a:r>
                        <a:rPr kumimoji="0" lang="ja-JP" altLang="en-US" sz="1400" b="0" u="none" strike="noStrike" kern="1200" cap="none" spc="0" normalizeH="0" baseline="0" noProof="0" dirty="0">
                          <a:ln>
                            <a:noFill/>
                          </a:ln>
                          <a:solidFill>
                            <a:prstClr val="black"/>
                          </a:solidFill>
                          <a:effectLst/>
                          <a:uLnTx/>
                          <a:uFillTx/>
                        </a:rPr>
                        <a:t>時点における状況で「現状の水準」の適用を判断します。</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料金表、契約書 等</a:t>
                      </a:r>
                      <a:endParaRPr kumimoji="0" lang="en-US" altLang="ja-JP"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endParaRPr>
                    </a:p>
                  </a:txBody>
                  <a:tcPr/>
                </a:tc>
                <a:extLst>
                  <a:ext uri="{0D108BD9-81ED-4DB2-BD59-A6C34878D82A}">
                    <a16:rowId xmlns:a16="http://schemas.microsoft.com/office/drawing/2014/main" val="4273583394"/>
                  </a:ext>
                </a:extLst>
              </a:tr>
            </a:tbl>
          </a:graphicData>
        </a:graphic>
      </p:graphicFrame>
      <p:sp>
        <p:nvSpPr>
          <p:cNvPr id="5" name="スライド番号プレースホルダー 4">
            <a:extLst>
              <a:ext uri="{FF2B5EF4-FFF2-40B4-BE49-F238E27FC236}">
                <a16:creationId xmlns:a16="http://schemas.microsoft.com/office/drawing/2014/main" id="{17A755D6-E747-E728-07E4-37620F16FBCC}"/>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24</a:t>
            </a:fld>
            <a:endParaRPr kumimoji="1" lang="ja-JP" altLang="en-US" dirty="0">
              <a:solidFill>
                <a:schemeClr val="tx1"/>
              </a:solidFill>
            </a:endParaRPr>
          </a:p>
        </p:txBody>
      </p:sp>
    </p:spTree>
    <p:extLst>
      <p:ext uri="{BB962C8B-B14F-4D97-AF65-F5344CB8AC3E}">
        <p14:creationId xmlns:p14="http://schemas.microsoft.com/office/powerpoint/2010/main" val="4084267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F0EE6DB4-A949-9FD2-EB0D-1330328766CB}"/>
              </a:ext>
            </a:extLst>
          </p:cNvPr>
          <p:cNvGraphicFramePr>
            <a:graphicFrameLocks noGrp="1"/>
          </p:cNvGraphicFramePr>
          <p:nvPr>
            <p:extLst>
              <p:ext uri="{D42A27DB-BD31-4B8C-83A1-F6EECF244321}">
                <p14:modId xmlns:p14="http://schemas.microsoft.com/office/powerpoint/2010/main" val="1071439703"/>
              </p:ext>
            </p:extLst>
          </p:nvPr>
        </p:nvGraphicFramePr>
        <p:xfrm>
          <a:off x="0" y="-9175"/>
          <a:ext cx="9915885" cy="6848555"/>
        </p:xfrm>
        <a:graphic>
          <a:graphicData uri="http://schemas.openxmlformats.org/drawingml/2006/table">
            <a:tbl>
              <a:tblPr firstRow="1" bandRow="1">
                <a:tableStyleId>{93296810-A885-4BE3-A3E7-6D5BEEA58F35}</a:tableStyleId>
              </a:tblPr>
              <a:tblGrid>
                <a:gridCol w="344488">
                  <a:extLst>
                    <a:ext uri="{9D8B030D-6E8A-4147-A177-3AD203B41FA5}">
                      <a16:colId xmlns:a16="http://schemas.microsoft.com/office/drawing/2014/main" val="949060774"/>
                    </a:ext>
                  </a:extLst>
                </a:gridCol>
                <a:gridCol w="3222874">
                  <a:extLst>
                    <a:ext uri="{9D8B030D-6E8A-4147-A177-3AD203B41FA5}">
                      <a16:colId xmlns:a16="http://schemas.microsoft.com/office/drawing/2014/main" val="1278980058"/>
                    </a:ext>
                  </a:extLst>
                </a:gridCol>
                <a:gridCol w="472915">
                  <a:extLst>
                    <a:ext uri="{9D8B030D-6E8A-4147-A177-3AD203B41FA5}">
                      <a16:colId xmlns:a16="http://schemas.microsoft.com/office/drawing/2014/main" val="2269305294"/>
                    </a:ext>
                  </a:extLst>
                </a:gridCol>
                <a:gridCol w="5875608">
                  <a:extLst>
                    <a:ext uri="{9D8B030D-6E8A-4147-A177-3AD203B41FA5}">
                      <a16:colId xmlns:a16="http://schemas.microsoft.com/office/drawing/2014/main" val="57364378"/>
                    </a:ext>
                  </a:extLst>
                </a:gridCol>
              </a:tblGrid>
              <a:tr h="280875">
                <a:tc>
                  <a:txBody>
                    <a:bodyPr/>
                    <a:lstStyle/>
                    <a:p>
                      <a:pPr algn="ctr"/>
                      <a:r>
                        <a:rPr kumimoji="1" lang="ja-JP" altLang="en-US" sz="1400" b="1" dirty="0">
                          <a:solidFill>
                            <a:schemeClr val="bg1"/>
                          </a:solidFill>
                        </a:rPr>
                        <a:t>項目</a:t>
                      </a:r>
                      <a:endParaRPr kumimoji="1" lang="ja-JP" altLang="en-US" sz="1400" b="1" dirty="0">
                        <a:solidFill>
                          <a:schemeClr val="bg1"/>
                        </a:solidFill>
                        <a:latin typeface="+mn-ea"/>
                        <a:ea typeface="+mn-ea"/>
                      </a:endParaRPr>
                    </a:p>
                  </a:txBody>
                  <a:tcPr marL="72000" marR="72000" marT="36000" marB="36000" vert="eaVert" anchor="ctr"/>
                </a:tc>
                <a:tc>
                  <a:txBody>
                    <a:bodyPr/>
                    <a:lstStyle/>
                    <a:p>
                      <a:pPr algn="ctr"/>
                      <a:r>
                        <a:rPr kumimoji="1" lang="ja-JP" altLang="en-US" sz="1400" dirty="0"/>
                        <a:t>現状の水準</a:t>
                      </a:r>
                      <a:endParaRPr kumimoji="1" lang="ja-JP" altLang="en-US" sz="1400" dirty="0">
                        <a:latin typeface="+mn-ea"/>
                        <a:ea typeface="+mn-ea"/>
                      </a:endParaRPr>
                    </a:p>
                  </a:txBody>
                  <a:tcPr marL="72000" marR="72000" marT="36000" marB="36000" anchor="ctr"/>
                </a:tc>
                <a:tc>
                  <a:txBody>
                    <a:bodyPr/>
                    <a:lstStyle/>
                    <a:p>
                      <a:pPr algn="ctr"/>
                      <a:r>
                        <a:rPr kumimoji="1" lang="ja-JP" altLang="en-US" sz="1400" dirty="0"/>
                        <a:t>点数</a:t>
                      </a:r>
                      <a:endParaRPr kumimoji="1" lang="ja-JP" altLang="en-US" sz="1400" dirty="0">
                        <a:latin typeface="+mn-ea"/>
                        <a:ea typeface="+mn-ea"/>
                      </a:endParaRPr>
                    </a:p>
                  </a:txBody>
                  <a:tcPr marL="72000" marR="72000" marT="36000" marB="36000" anchor="ctr"/>
                </a:tc>
                <a:tc>
                  <a:txBody>
                    <a:bodyPr/>
                    <a:lstStyle/>
                    <a:p>
                      <a:pPr algn="ctr"/>
                      <a:r>
                        <a:rPr lang="zh-TW" altLang="en-US" sz="1400" b="1" u="none" strike="noStrike" dirty="0">
                          <a:solidFill>
                            <a:srgbClr val="FFFFFF"/>
                          </a:solidFill>
                          <a:effectLst/>
                        </a:rPr>
                        <a:t>運　　　         　用</a:t>
                      </a:r>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594560708"/>
                  </a:ext>
                </a:extLst>
              </a:tr>
              <a:tr h="405515">
                <a:tc rowSpan="12">
                  <a:txBody>
                    <a:bodyPr/>
                    <a:lstStyle/>
                    <a:p>
                      <a:pPr algn="ctr"/>
                      <a:r>
                        <a:rPr kumimoji="1" lang="ja-JP" altLang="en-US" sz="1400" b="0" dirty="0">
                          <a:solidFill>
                            <a:schemeClr val="tx1"/>
                          </a:solidFill>
                        </a:rPr>
                        <a:t>①１</a:t>
                      </a:r>
                      <a:r>
                        <a:rPr kumimoji="1" lang="en-US" altLang="ja-JP" sz="1400" b="0" dirty="0">
                          <a:solidFill>
                            <a:schemeClr val="tx1"/>
                          </a:solidFill>
                        </a:rPr>
                        <a:t>ha</a:t>
                      </a:r>
                      <a:r>
                        <a:rPr kumimoji="1" lang="ja-JP" altLang="en-US" sz="1400" b="0" dirty="0">
                          <a:solidFill>
                            <a:schemeClr val="tx1"/>
                          </a:solidFill>
                        </a:rPr>
                        <a:t>当たり付加価値額の拡大</a:t>
                      </a:r>
                      <a:endParaRPr kumimoji="1" lang="ja-JP" altLang="en-US" sz="1400" b="0" dirty="0">
                        <a:solidFill>
                          <a:schemeClr val="tx1"/>
                        </a:solidFill>
                        <a:latin typeface="+mn-ea"/>
                        <a:ea typeface="+mn-ea"/>
                      </a:endParaRPr>
                    </a:p>
                  </a:txBody>
                  <a:tcPr marL="72000" marR="72000" marT="36000" marB="36000" vert="eaVert" anchor="ctr"/>
                </a:tc>
                <a:tc gridSpan="3">
                  <a:txBody>
                    <a:bodyPr/>
                    <a:lstStyle/>
                    <a:p>
                      <a:pPr algn="l"/>
                      <a:r>
                        <a:rPr kumimoji="1" lang="en-US" altLang="ja-JP" sz="1400" b="1" dirty="0"/>
                        <a:t>【</a:t>
                      </a:r>
                      <a:r>
                        <a:rPr kumimoji="1" lang="ja-JP" altLang="en-US" sz="1400" b="1" dirty="0"/>
                        <a:t>集約化農業経営優先枠のみ</a:t>
                      </a:r>
                      <a:r>
                        <a:rPr kumimoji="1" lang="en-US" altLang="ja-JP" sz="1400" b="1" dirty="0"/>
                        <a:t>】</a:t>
                      </a:r>
                      <a:endParaRPr kumimoji="1" lang="ja-JP" altLang="en-US" sz="1400" b="1" dirty="0">
                        <a:latin typeface="+mn-ea"/>
                        <a:ea typeface="+mn-ea"/>
                      </a:endParaRPr>
                    </a:p>
                  </a:txBody>
                  <a:tcPr marL="72000" marR="72000" marT="36000" marB="36000" anchor="ctr"/>
                </a:tc>
                <a:tc hMerge="1">
                  <a:txBody>
                    <a:bodyPr/>
                    <a:lstStyle/>
                    <a:p>
                      <a:pPr algn="ctr"/>
                      <a:endParaRPr kumimoji="1" lang="ja-JP" altLang="en-US" sz="1400" dirty="0">
                        <a:latin typeface="+mn-ea"/>
                        <a:ea typeface="+mn-ea"/>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kumimoji="1" lang="ja-JP" altLang="en-US" sz="1400" dirty="0">
                        <a:latin typeface="+mn-ea"/>
                        <a:ea typeface="+mn-ea"/>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52392662"/>
                  </a:ext>
                </a:extLst>
              </a:tr>
              <a:tr h="364525">
                <a:tc vMerge="1">
                  <a:txBody>
                    <a:bodyPr/>
                    <a:lstStyle/>
                    <a:p>
                      <a:endParaRPr dirty="0"/>
                    </a:p>
                  </a:txBody>
                  <a:tcPr marL="72000" marR="72000" marT="36000" marB="3600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472C4"/>
                    </a:solidFill>
                  </a:tcPr>
                </a:tc>
                <a:tc gridSpan="2">
                  <a:txBody>
                    <a:bodyPr/>
                    <a:lstStyle/>
                    <a:p>
                      <a:pPr algn="l" fontAlgn="ctr"/>
                      <a:r>
                        <a:rPr lang="ja-JP" altLang="en-US" sz="1400" b="0" u="none" strike="noStrike" dirty="0">
                          <a:solidFill>
                            <a:srgbClr val="000000"/>
                          </a:solidFill>
                          <a:effectLst/>
                        </a:rPr>
                        <a:t>　目標年度における１</a:t>
                      </a:r>
                      <a:r>
                        <a:rPr lang="en-US" altLang="ja-JP" sz="1400" b="0" u="none" strike="noStrike" dirty="0">
                          <a:solidFill>
                            <a:srgbClr val="000000"/>
                          </a:solidFill>
                          <a:effectLst/>
                        </a:rPr>
                        <a:t>ha</a:t>
                      </a:r>
                      <a:r>
                        <a:rPr lang="ja-JP" altLang="en-US" sz="1400" b="0" u="none" strike="noStrike" dirty="0">
                          <a:solidFill>
                            <a:srgbClr val="000000"/>
                          </a:solidFill>
                          <a:effectLst/>
                        </a:rPr>
                        <a:t>当たり付加価値額が、以下のいずれかとなっている。</a:t>
                      </a:r>
                      <a:endParaRPr lang="ja-JP" altLang="en-US" sz="1400" b="0" i="0" u="none" strike="noStrike" dirty="0">
                        <a:solidFill>
                          <a:srgbClr val="000000"/>
                        </a:solidFill>
                        <a:effectLst/>
                        <a:latin typeface="+mn-ea"/>
                        <a:ea typeface="+mn-ea"/>
                      </a:endParaRPr>
                    </a:p>
                  </a:txBody>
                  <a:tcPr marL="72000" marR="36000" marT="36000" marB="36000" anchor="ctr"/>
                </a:tc>
                <a:tc hMerge="1">
                  <a:txBody>
                    <a:bodyPr/>
                    <a:lstStyle/>
                    <a:p>
                      <a:pPr algn="ctr" rtl="0" fontAlgn="t"/>
                      <a:endPar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11">
                  <a:txBody>
                    <a:bodyPr/>
                    <a:lstStyle/>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schemeClr val="tx1"/>
                          </a:solidFill>
                          <a:effectLst/>
                          <a:uLnTx/>
                          <a:uFillTx/>
                        </a:rPr>
                        <a:t>・目標年度における付加価値額</a:t>
                      </a:r>
                      <a:r>
                        <a:rPr kumimoji="0" lang="en-US" altLang="ja-JP" sz="1400" b="0" u="none" strike="noStrike" kern="1200" cap="none" spc="-81" normalizeH="0" baseline="0" noProof="0" dirty="0">
                          <a:ln>
                            <a:noFill/>
                          </a:ln>
                          <a:solidFill>
                            <a:schemeClr val="tx1"/>
                          </a:solidFill>
                          <a:effectLst/>
                          <a:uLnTx/>
                          <a:uFillTx/>
                        </a:rPr>
                        <a:t>÷</a:t>
                      </a:r>
                      <a:r>
                        <a:rPr kumimoji="0" lang="ja-JP" altLang="en-US" sz="1400" b="0" u="none" strike="noStrike" kern="1200" cap="none" spc="-81" normalizeH="0" baseline="0" noProof="0" dirty="0">
                          <a:ln>
                            <a:noFill/>
                          </a:ln>
                          <a:solidFill>
                            <a:schemeClr val="tx1"/>
                          </a:solidFill>
                          <a:effectLst/>
                          <a:uLnTx/>
                          <a:uFillTx/>
                        </a:rPr>
                        <a:t>目標年度における経営面積で算出します。</a:t>
                      </a:r>
                      <a:endParaRPr kumimoji="0" lang="en-US" altLang="ja-JP" sz="1400" b="0" u="none" strike="noStrike" kern="1200" cap="none" spc="-81" normalizeH="0" baseline="0" noProof="0" dirty="0">
                        <a:ln>
                          <a:noFill/>
                        </a:ln>
                        <a:solidFill>
                          <a:schemeClr val="tx1"/>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r>
                        <a:rPr kumimoji="0" lang="ja-JP" altLang="en-US" sz="1400" b="0" u="none" strike="noStrike" kern="1200" cap="none" spc="-81" normalizeH="0" baseline="0" noProof="0" dirty="0">
                          <a:ln>
                            <a:noFill/>
                          </a:ln>
                          <a:solidFill>
                            <a:prstClr val="black"/>
                          </a:solidFill>
                          <a:effectLst/>
                          <a:uLnTx/>
                          <a:uFillTx/>
                        </a:rPr>
                        <a:t>　</a:t>
                      </a:r>
                      <a:r>
                        <a:rPr kumimoji="0" lang="en-US" altLang="ja-JP" sz="1400" b="0" u="none" strike="noStrike" kern="1200" cap="none" spc="-81" normalizeH="0" baseline="0" noProof="0" dirty="0">
                          <a:ln>
                            <a:noFill/>
                          </a:ln>
                          <a:solidFill>
                            <a:prstClr val="black"/>
                          </a:solidFill>
                          <a:effectLst/>
                          <a:uLnTx/>
                          <a:uFillTx/>
                        </a:rPr>
                        <a:t>※</a:t>
                      </a:r>
                      <a:r>
                        <a:rPr kumimoji="0" lang="ja-JP" altLang="en-US" sz="1400" b="0" u="none" strike="noStrike" kern="1200" cap="none" spc="-81" normalizeH="0" baseline="0" noProof="0" dirty="0">
                          <a:ln>
                            <a:noFill/>
                          </a:ln>
                          <a:solidFill>
                            <a:prstClr val="black"/>
                          </a:solidFill>
                          <a:effectLst/>
                          <a:uLnTx/>
                          <a:uFillTx/>
                        </a:rPr>
                        <a:t>目標年度において、経営面積が現状より縮小するものでないこと。</a:t>
                      </a: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srgbClr val="FF0000"/>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131560" marR="0" lvl="0" indent="-131560" algn="l" defTabSz="457200" rtl="0" eaLnBrk="1" fontAlgn="auto" latinLnBrk="0" hangingPunct="0">
                        <a:lnSpc>
                          <a:spcPct val="100000"/>
                        </a:lnSpc>
                        <a:spcBef>
                          <a:spcPts val="0"/>
                        </a:spcBef>
                        <a:spcAft>
                          <a:spcPts val="0"/>
                        </a:spcAft>
                        <a:buClrTx/>
                        <a:buSzTx/>
                        <a:buFontTx/>
                        <a:buNone/>
                        <a:tabLst/>
                        <a:defRPr/>
                      </a:pPr>
                      <a:endParaRPr kumimoji="0" lang="en-US" altLang="ja-JP" sz="1400" b="0" u="none" strike="noStrike" kern="1200" cap="none" spc="-81"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u="none" strike="noStrike" kern="1200" cap="none" spc="0" normalizeH="0" baseline="0" noProof="0" dirty="0">
                          <a:ln>
                            <a:noFill/>
                          </a:ln>
                          <a:solidFill>
                            <a:srgbClr val="FF0000"/>
                          </a:solidFill>
                          <a:effectLst/>
                          <a:uLnTx/>
                          <a:uFillTx/>
                        </a:rPr>
                        <a:t>【</a:t>
                      </a:r>
                      <a:r>
                        <a:rPr kumimoji="0" lang="ja-JP" altLang="en-US" sz="1400" b="1" u="none" strike="noStrike" kern="1200" cap="none" spc="0" normalizeH="0" baseline="0" noProof="0" dirty="0">
                          <a:ln>
                            <a:noFill/>
                          </a:ln>
                          <a:solidFill>
                            <a:srgbClr val="FF0000"/>
                          </a:solidFill>
                          <a:effectLst/>
                          <a:uLnTx/>
                          <a:uFillTx/>
                        </a:rPr>
                        <a:t>確認資料</a:t>
                      </a:r>
                      <a:r>
                        <a:rPr kumimoji="0" lang="en-US" altLang="ja-JP" sz="1400" b="1" u="none" strike="noStrike" kern="1200" cap="none" spc="0" normalizeH="0" baseline="0" noProof="0" dirty="0">
                          <a:ln>
                            <a:noFill/>
                          </a:ln>
                          <a:solidFill>
                            <a:srgbClr val="FF0000"/>
                          </a:solidFill>
                          <a:effectLst/>
                          <a:uLnTx/>
                          <a:uFillTx/>
                        </a:rPr>
                        <a:t>】</a:t>
                      </a:r>
                      <a:endParaRPr kumimoji="0" lang="ja-JP" altLang="en-US" sz="1400" b="1" u="none" strike="noStrike" kern="1200" cap="none" spc="0" normalizeH="0" baseline="0" noProof="0" dirty="0">
                        <a:ln>
                          <a:noFill/>
                        </a:ln>
                        <a:solidFill>
                          <a:srgbClr val="FF0000"/>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u="none" strike="noStrike" kern="1200" cap="none" spc="0" normalizeH="0" baseline="0" noProof="0" dirty="0">
                          <a:ln>
                            <a:noFill/>
                          </a:ln>
                          <a:solidFill>
                            <a:srgbClr val="FF0000"/>
                          </a:solidFill>
                          <a:effectLst/>
                          <a:uLnTx/>
                          <a:uFillTx/>
                        </a:rPr>
                        <a:t>　</a:t>
                      </a:r>
                      <a:r>
                        <a:rPr kumimoji="0" lang="ja-JP" altLang="en-US" sz="1400" b="1" u="none" strike="noStrike" kern="1200" cap="none" spc="0" normalizeH="0" baseline="0" noProof="0" dirty="0">
                          <a:ln>
                            <a:noFill/>
                          </a:ln>
                          <a:solidFill>
                            <a:srgbClr val="FF0000"/>
                          </a:solidFill>
                          <a:effectLst/>
                          <a:uLnTx/>
                          <a:uFillTx/>
                          <a:latin typeface="+mn-ea"/>
                          <a:ea typeface="+mn-ea"/>
                        </a:rPr>
                        <a:t>決算書、税務申告書、農地台帳、農作業受委託契約書、農用地利用集積等促進計画　等</a:t>
                      </a:r>
                      <a:endParaRPr kumimoji="0" lang="ja-JP" altLang="en-US" sz="1400" b="1" i="0" u="none" strike="noStrike" kern="1200" cap="none" spc="0" normalizeH="0" baseline="0" noProof="0" dirty="0">
                        <a:ln>
                          <a:noFill/>
                        </a:ln>
                        <a:solidFill>
                          <a:srgbClr val="FFC000"/>
                        </a:solidFill>
                        <a:effectLst/>
                        <a:uLnTx/>
                        <a:uFillTx/>
                        <a:latin typeface="+mn-ea"/>
                        <a:ea typeface="+mn-ea"/>
                      </a:endParaRPr>
                    </a:p>
                  </a:txBody>
                  <a:tcPr marL="72000" marR="36000" marT="36000" marB="36000" anchor="ctr"/>
                </a:tc>
                <a:extLst>
                  <a:ext uri="{0D108BD9-81ED-4DB2-BD59-A6C34878D82A}">
                    <a16:rowId xmlns:a16="http://schemas.microsoft.com/office/drawing/2014/main" val="2669199392"/>
                  </a:ext>
                </a:extLst>
              </a:tr>
              <a:tr h="324000">
                <a:tc vMerge="1">
                  <a:txBody>
                    <a:bodyPr/>
                    <a:lstStyle/>
                    <a:p>
                      <a:endParaRPr kumimoji="1" lang="ja-JP" altLang="en-US"/>
                    </a:p>
                  </a:txBody>
                  <a:tcPr>
                    <a:lnT w="12700" cap="flat" cmpd="sng" algn="ctr">
                      <a:solidFill>
                        <a:schemeClr val="bg1"/>
                      </a:solidFill>
                      <a:prstDash val="solid"/>
                      <a:round/>
                      <a:headEnd type="none" w="med" len="med"/>
                      <a:tailEnd type="none" w="med" len="med"/>
                    </a:lnT>
                  </a:tcP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ａ</a:t>
                      </a:r>
                      <a:r>
                        <a:rPr lang="en-US" sz="1400" b="0" u="none" strike="noStrike" dirty="0">
                          <a:solidFill>
                            <a:srgbClr val="000000"/>
                          </a:solidFill>
                          <a:effectLst/>
                        </a:rPr>
                        <a:t>　</a:t>
                      </a:r>
                      <a:r>
                        <a:rPr lang="en-US" altLang="ja-JP" sz="1400" b="0" u="none" strike="noStrike" dirty="0">
                          <a:solidFill>
                            <a:srgbClr val="000000"/>
                          </a:solidFill>
                          <a:effectLst/>
                        </a:rPr>
                        <a:t>50</a:t>
                      </a:r>
                      <a:r>
                        <a:rPr lang="ja-JP" altLang="en-US" sz="1400" b="0" u="none" strike="noStrike" dirty="0">
                          <a:solidFill>
                            <a:srgbClr val="000000"/>
                          </a:solidFill>
                          <a:effectLst/>
                        </a:rPr>
                        <a:t>万円以上</a:t>
                      </a:r>
                      <a:r>
                        <a:rPr lang="en-US" altLang="ja-JP" sz="1400" b="0" u="none" strike="noStrike" dirty="0">
                          <a:solidFill>
                            <a:srgbClr val="000000"/>
                          </a:solidFill>
                          <a:effectLst/>
                        </a:rPr>
                        <a:t>100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１点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86291553"/>
                  </a:ext>
                </a:extLst>
              </a:tr>
              <a:tr h="324000">
                <a:tc vMerge="1">
                  <a:txBody>
                    <a:bodyPr/>
                    <a:lstStyle/>
                    <a:p>
                      <a:endParaRPr kumimoji="1" lang="ja-JP" altLang="en-US" sz="1400" dirty="0">
                        <a:latin typeface="+mn-ea"/>
                        <a:ea typeface="+mn-ea"/>
                      </a:endParaRPr>
                    </a:p>
                  </a:txBody>
                  <a:tcPr marL="72000" marR="72000" marT="36000" marB="36000" anchor="ctr">
                    <a:lnT w="12700" cap="flat" cmpd="sng" algn="ctr">
                      <a:solidFill>
                        <a:schemeClr val="bg1"/>
                      </a:solidFill>
                      <a:prstDash val="solid"/>
                      <a:round/>
                      <a:headEnd type="none" w="med" len="med"/>
                      <a:tailEnd type="none" w="med" len="med"/>
                    </a:lnT>
                  </a:tcP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ｂ</a:t>
                      </a:r>
                      <a:r>
                        <a:rPr lang="en-US" sz="1400" b="0" u="none" strike="noStrike" dirty="0">
                          <a:solidFill>
                            <a:srgbClr val="000000"/>
                          </a:solidFill>
                          <a:effectLst/>
                        </a:rPr>
                        <a:t>　</a:t>
                      </a:r>
                      <a:r>
                        <a:rPr lang="en-US" altLang="ja-JP" sz="1400" b="0" u="none" strike="noStrike" dirty="0">
                          <a:solidFill>
                            <a:srgbClr val="000000"/>
                          </a:solidFill>
                          <a:effectLst/>
                        </a:rPr>
                        <a:t>100</a:t>
                      </a:r>
                      <a:r>
                        <a:rPr lang="ja-JP" altLang="en-US" sz="1400" b="0" u="none" strike="noStrike" dirty="0">
                          <a:solidFill>
                            <a:srgbClr val="000000"/>
                          </a:solidFill>
                          <a:effectLst/>
                        </a:rPr>
                        <a:t>万円以上</a:t>
                      </a:r>
                      <a:r>
                        <a:rPr lang="en-US" altLang="ja-JP" sz="1400" b="0" u="none" strike="noStrike" dirty="0">
                          <a:solidFill>
                            <a:srgbClr val="000000"/>
                          </a:solidFill>
                          <a:effectLst/>
                        </a:rPr>
                        <a:t>150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２点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795364899"/>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ｃ</a:t>
                      </a:r>
                      <a:r>
                        <a:rPr lang="en-US" sz="1400" b="0" u="none" strike="noStrike" dirty="0">
                          <a:solidFill>
                            <a:srgbClr val="000000"/>
                          </a:solidFill>
                          <a:effectLst/>
                        </a:rPr>
                        <a:t>　</a:t>
                      </a:r>
                      <a:r>
                        <a:rPr lang="en-US" altLang="ja-JP" sz="1400" b="0" u="none" strike="noStrike" dirty="0">
                          <a:solidFill>
                            <a:srgbClr val="000000"/>
                          </a:solidFill>
                          <a:effectLst/>
                        </a:rPr>
                        <a:t>150</a:t>
                      </a:r>
                      <a:r>
                        <a:rPr lang="ja-JP" altLang="en-US" sz="1400" b="0" u="none" strike="noStrike" dirty="0">
                          <a:solidFill>
                            <a:srgbClr val="000000"/>
                          </a:solidFill>
                          <a:effectLst/>
                        </a:rPr>
                        <a:t>万円以上</a:t>
                      </a:r>
                      <a:r>
                        <a:rPr lang="en-US" altLang="ja-JP" sz="1400" b="0" u="none" strike="noStrike" dirty="0">
                          <a:solidFill>
                            <a:srgbClr val="000000"/>
                          </a:solidFill>
                          <a:effectLst/>
                        </a:rPr>
                        <a:t>200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３点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4958864"/>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ｄ</a:t>
                      </a:r>
                      <a:r>
                        <a:rPr lang="en-US" sz="1400" b="0" u="none" strike="noStrike" dirty="0">
                          <a:solidFill>
                            <a:srgbClr val="000000"/>
                          </a:solidFill>
                          <a:effectLst/>
                        </a:rPr>
                        <a:t>　</a:t>
                      </a:r>
                      <a:r>
                        <a:rPr lang="en-US" altLang="ja-JP" sz="1400" b="0" u="none" strike="noStrike" dirty="0">
                          <a:solidFill>
                            <a:srgbClr val="000000"/>
                          </a:solidFill>
                          <a:effectLst/>
                        </a:rPr>
                        <a:t>200</a:t>
                      </a:r>
                      <a:r>
                        <a:rPr lang="ja-JP" altLang="en-US" sz="1400" b="0" u="none" strike="noStrike" dirty="0">
                          <a:solidFill>
                            <a:srgbClr val="000000"/>
                          </a:solidFill>
                          <a:effectLst/>
                        </a:rPr>
                        <a:t>万円以上</a:t>
                      </a:r>
                      <a:r>
                        <a:rPr lang="en-US" altLang="ja-JP" sz="1400" b="0" u="none" strike="noStrike" dirty="0">
                          <a:solidFill>
                            <a:srgbClr val="000000"/>
                          </a:solidFill>
                          <a:effectLst/>
                        </a:rPr>
                        <a:t>250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４点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64390569"/>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en-US" sz="1400" b="0" u="none" strike="noStrike" dirty="0">
                          <a:solidFill>
                            <a:srgbClr val="000000"/>
                          </a:solidFill>
                          <a:effectLst/>
                        </a:rPr>
                        <a:t>　</a:t>
                      </a:r>
                      <a:r>
                        <a:rPr lang="ja-JP" altLang="en-US" sz="1400" b="0" u="none" strike="noStrike" dirty="0">
                          <a:solidFill>
                            <a:srgbClr val="000000"/>
                          </a:solidFill>
                          <a:effectLst/>
                        </a:rPr>
                        <a:t>ｅ</a:t>
                      </a:r>
                      <a:r>
                        <a:rPr lang="en-US" sz="1400" b="0" u="none" strike="noStrike" dirty="0">
                          <a:solidFill>
                            <a:srgbClr val="000000"/>
                          </a:solidFill>
                          <a:effectLst/>
                        </a:rPr>
                        <a:t>　</a:t>
                      </a:r>
                      <a:r>
                        <a:rPr lang="en-US" altLang="ja-JP" sz="1400" b="0" u="none" strike="noStrike" dirty="0">
                          <a:solidFill>
                            <a:srgbClr val="000000"/>
                          </a:solidFill>
                          <a:effectLst/>
                        </a:rPr>
                        <a:t>250</a:t>
                      </a:r>
                      <a:r>
                        <a:rPr lang="ja-JP" altLang="en-US" sz="1400" b="0" u="none" strike="noStrike" dirty="0">
                          <a:solidFill>
                            <a:srgbClr val="000000"/>
                          </a:solidFill>
                          <a:effectLst/>
                        </a:rPr>
                        <a:t>万円以上</a:t>
                      </a:r>
                      <a:r>
                        <a:rPr lang="en-US" altLang="ja-JP" sz="1400" b="0" u="none" strike="noStrike" dirty="0">
                          <a:solidFill>
                            <a:srgbClr val="000000"/>
                          </a:solidFill>
                          <a:effectLst/>
                        </a:rPr>
                        <a:t>300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５点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127073152"/>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marL="0" marR="0" lvl="0" indent="0" algn="l" defTabSz="742950" rtl="0" eaLnBrk="1" fontAlgn="ctr" latinLnBrk="0" hangingPunct="1">
                        <a:lnSpc>
                          <a:spcPct val="100000"/>
                        </a:lnSpc>
                        <a:spcBef>
                          <a:spcPts val="0"/>
                        </a:spcBef>
                        <a:spcAft>
                          <a:spcPts val="0"/>
                        </a:spcAft>
                        <a:buClrTx/>
                        <a:buSzTx/>
                        <a:buFontTx/>
                        <a:buNone/>
                        <a:tabLst/>
                        <a:defRPr/>
                      </a:pPr>
                      <a:r>
                        <a:rPr lang="en-US" altLang="ja-JP" sz="1400" b="0" u="none" strike="noStrike" dirty="0">
                          <a:solidFill>
                            <a:srgbClr val="000000"/>
                          </a:solidFill>
                          <a:effectLst/>
                        </a:rPr>
                        <a:t>　</a:t>
                      </a:r>
                      <a:r>
                        <a:rPr lang="ja-JP" altLang="en-US" sz="1400" b="0" u="none" strike="noStrike" dirty="0">
                          <a:solidFill>
                            <a:srgbClr val="000000"/>
                          </a:solidFill>
                          <a:effectLst/>
                        </a:rPr>
                        <a:t>ｆ</a:t>
                      </a:r>
                      <a:r>
                        <a:rPr lang="en-US" altLang="ja-JP" sz="1400" b="0" u="none" strike="noStrike" dirty="0">
                          <a:solidFill>
                            <a:srgbClr val="000000"/>
                          </a:solidFill>
                          <a:effectLst/>
                        </a:rPr>
                        <a:t>　300</a:t>
                      </a:r>
                      <a:r>
                        <a:rPr lang="ja-JP" altLang="en-US" sz="1400" b="0" u="none" strike="noStrike" dirty="0">
                          <a:solidFill>
                            <a:srgbClr val="000000"/>
                          </a:solidFill>
                          <a:effectLst/>
                        </a:rPr>
                        <a:t>万円以上</a:t>
                      </a:r>
                      <a:r>
                        <a:rPr lang="en-US" altLang="ja-JP" sz="1400" b="0" u="none" strike="noStrike" dirty="0">
                          <a:solidFill>
                            <a:srgbClr val="000000"/>
                          </a:solidFill>
                          <a:effectLst/>
                        </a:rPr>
                        <a:t>350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dirty="0"/>
                        <a:t>６点</a:t>
                      </a:r>
                      <a:endParaRPr kumimoji="1" lang="ja-JP" altLang="en-US" sz="1400" dirty="0">
                        <a:latin typeface="+mn-ea"/>
                        <a:ea typeface="+mn-ea"/>
                      </a:endParaRPr>
                    </a:p>
                  </a:txBody>
                  <a:tcPr marL="72000" marR="36000" marT="36000" marB="36000" anchor="ctr"/>
                </a:tc>
                <a:tc vMerge="1">
                  <a:txBody>
                    <a:bodyPr/>
                    <a:lstStyle/>
                    <a:p>
                      <a:endParaRPr dirty="0"/>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77951954"/>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ｇ　</a:t>
                      </a:r>
                      <a:r>
                        <a:rPr lang="en-US" altLang="ja-JP" sz="1400" b="0" u="none" strike="noStrike" dirty="0">
                          <a:solidFill>
                            <a:srgbClr val="000000"/>
                          </a:solidFill>
                          <a:effectLst/>
                        </a:rPr>
                        <a:t>350</a:t>
                      </a:r>
                      <a:r>
                        <a:rPr lang="ja-JP" altLang="en-US" sz="1400" b="0" u="none" strike="noStrike" dirty="0">
                          <a:solidFill>
                            <a:srgbClr val="000000"/>
                          </a:solidFill>
                          <a:effectLst/>
                        </a:rPr>
                        <a:t>万円以上</a:t>
                      </a:r>
                      <a:r>
                        <a:rPr lang="en-US" altLang="ja-JP" sz="1400" b="0" u="none" strike="noStrike" dirty="0">
                          <a:solidFill>
                            <a:srgbClr val="000000"/>
                          </a:solidFill>
                          <a:effectLst/>
                        </a:rPr>
                        <a:t>400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l"/>
                      <a:r>
                        <a:rPr lang="ja-JP" altLang="en-US" sz="1400" b="0" u="none" strike="noStrike" dirty="0">
                          <a:solidFill>
                            <a:srgbClr val="000000"/>
                          </a:solidFill>
                          <a:effectLst/>
                        </a:rPr>
                        <a:t> ７点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15994530"/>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ｈ　</a:t>
                      </a:r>
                      <a:r>
                        <a:rPr lang="en-US" altLang="ja-JP" sz="1400" b="0" u="none" strike="noStrike" dirty="0">
                          <a:solidFill>
                            <a:srgbClr val="000000"/>
                          </a:solidFill>
                          <a:effectLst/>
                        </a:rPr>
                        <a:t>400</a:t>
                      </a:r>
                      <a:r>
                        <a:rPr lang="ja-JP" altLang="en-US" sz="1400" b="0" u="none" strike="noStrike" dirty="0">
                          <a:solidFill>
                            <a:srgbClr val="000000"/>
                          </a:solidFill>
                          <a:effectLst/>
                        </a:rPr>
                        <a:t>万円以上</a:t>
                      </a:r>
                      <a:r>
                        <a:rPr lang="en-US" altLang="ja-JP" sz="1400" b="0" u="none" strike="noStrike" dirty="0">
                          <a:solidFill>
                            <a:srgbClr val="000000"/>
                          </a:solidFill>
                          <a:effectLst/>
                        </a:rPr>
                        <a:t>450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８点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3696848074"/>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ｉ　</a:t>
                      </a:r>
                      <a:r>
                        <a:rPr lang="en-US" altLang="ja-JP" sz="1400" b="0" u="none" strike="noStrike" dirty="0">
                          <a:solidFill>
                            <a:srgbClr val="000000"/>
                          </a:solidFill>
                          <a:effectLst/>
                        </a:rPr>
                        <a:t>450</a:t>
                      </a:r>
                      <a:r>
                        <a:rPr lang="ja-JP" altLang="en-US" sz="1400" b="0" u="none" strike="noStrike" dirty="0">
                          <a:solidFill>
                            <a:srgbClr val="000000"/>
                          </a:solidFill>
                          <a:effectLst/>
                        </a:rPr>
                        <a:t>万円以上</a:t>
                      </a:r>
                      <a:r>
                        <a:rPr lang="en-US" altLang="ja-JP" sz="1400" b="0" u="none" strike="noStrike" dirty="0">
                          <a:solidFill>
                            <a:srgbClr val="000000"/>
                          </a:solidFill>
                          <a:effectLst/>
                        </a:rPr>
                        <a:t>500</a:t>
                      </a:r>
                      <a:r>
                        <a:rPr lang="ja-JP" altLang="en-US" sz="1400" b="0" u="none" strike="noStrike" dirty="0">
                          <a:solidFill>
                            <a:srgbClr val="000000"/>
                          </a:solidFill>
                          <a:effectLst/>
                        </a:rPr>
                        <a:t>万円未満</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ja-JP" altLang="en-US" sz="1400" b="0" u="none" strike="noStrike" dirty="0">
                          <a:solidFill>
                            <a:srgbClr val="000000"/>
                          </a:solidFill>
                          <a:effectLst/>
                        </a:rPr>
                        <a:t>９点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1840877315"/>
                  </a:ext>
                </a:extLst>
              </a:tr>
              <a:tr h="324000">
                <a:tc vMerge="1">
                  <a:txBody>
                    <a:bodyPr/>
                    <a:lstStyle/>
                    <a:p>
                      <a:endParaRPr kumimoji="1" lang="ja-JP" altLang="en-US" sz="1400" dirty="0">
                        <a:latin typeface="+mn-ea"/>
                        <a:ea typeface="+mn-ea"/>
                      </a:endParaRPr>
                    </a:p>
                  </a:txBody>
                  <a:tcPr marL="72000" marR="72000" marT="36000" marB="36000" anchor="ctr"/>
                </a:tc>
                <a:tc>
                  <a:txBody>
                    <a:bodyPr/>
                    <a:lstStyle/>
                    <a:p>
                      <a:pPr algn="l" fontAlgn="ctr"/>
                      <a:r>
                        <a:rPr lang="ja-JP" altLang="en-US" sz="1400" b="0" u="none" strike="noStrike" dirty="0">
                          <a:solidFill>
                            <a:srgbClr val="000000"/>
                          </a:solidFill>
                          <a:effectLst/>
                        </a:rPr>
                        <a:t>　ｊ　</a:t>
                      </a:r>
                      <a:r>
                        <a:rPr lang="en-US" altLang="ja-JP" sz="1400" b="0" u="none" strike="noStrike" dirty="0">
                          <a:solidFill>
                            <a:srgbClr val="000000"/>
                          </a:solidFill>
                          <a:effectLst/>
                        </a:rPr>
                        <a:t>500</a:t>
                      </a:r>
                      <a:r>
                        <a:rPr lang="ja-JP" altLang="en-US" sz="1400" b="0" u="none" strike="noStrike" dirty="0">
                          <a:solidFill>
                            <a:srgbClr val="000000"/>
                          </a:solidFill>
                          <a:effectLst/>
                        </a:rPr>
                        <a:t>万円以上</a:t>
                      </a:r>
                      <a:endParaRPr lang="ja-JP" altLang="en-US" sz="1400" b="0" i="0" u="none" strike="noStrike" dirty="0">
                        <a:solidFill>
                          <a:srgbClr val="000000"/>
                        </a:solidFill>
                        <a:effectLst/>
                        <a:latin typeface="+mn-ea"/>
                        <a:ea typeface="+mn-ea"/>
                      </a:endParaRPr>
                    </a:p>
                  </a:txBody>
                  <a:tcPr marL="72000" marR="36000" marT="36000" marB="36000" anchor="ctr"/>
                </a:tc>
                <a:tc>
                  <a:txBody>
                    <a:bodyPr/>
                    <a:lstStyle/>
                    <a:p>
                      <a:pPr algn="ctr"/>
                      <a:r>
                        <a:rPr lang="en-US" altLang="ja-JP" sz="1400" b="0" u="none" strike="noStrike" dirty="0">
                          <a:solidFill>
                            <a:srgbClr val="000000"/>
                          </a:solidFill>
                          <a:effectLst/>
                        </a:rPr>
                        <a:t>10</a:t>
                      </a:r>
                      <a:r>
                        <a:rPr lang="ja-JP" altLang="en-US" sz="1400" b="0" u="none" strike="noStrike" dirty="0">
                          <a:solidFill>
                            <a:srgbClr val="000000"/>
                          </a:solidFill>
                          <a:effectLst/>
                        </a:rPr>
                        <a:t>点</a:t>
                      </a:r>
                      <a:endParaRPr kumimoji="1" lang="ja-JP" altLang="en-US" sz="1400" dirty="0">
                        <a:latin typeface="+mn-ea"/>
                        <a:ea typeface="+mn-ea"/>
                      </a:endParaRPr>
                    </a:p>
                  </a:txBody>
                  <a:tcPr marL="5251" marR="5251" marT="5777" marB="0" anchor="ctr"/>
                </a:tc>
                <a:tc vMerge="1">
                  <a:txBody>
                    <a:bodyPr/>
                    <a:lstStyle/>
                    <a:p>
                      <a:endParaRPr kumimoji="1" lang="ja-JP" altLang="en-US" sz="1400" dirty="0">
                        <a:latin typeface="+mn-ea"/>
                        <a:ea typeface="+mn-ea"/>
                      </a:endParaRPr>
                    </a:p>
                  </a:txBody>
                  <a:tcPr marL="72000" marR="72000" marT="36000" marB="36000" anchor="ctr"/>
                </a:tc>
                <a:extLst>
                  <a:ext uri="{0D108BD9-81ED-4DB2-BD59-A6C34878D82A}">
                    <a16:rowId xmlns:a16="http://schemas.microsoft.com/office/drawing/2014/main" val="2594780278"/>
                  </a:ext>
                </a:extLst>
              </a:tr>
              <a:tr h="32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solidFill>
                            <a:schemeClr val="tx1"/>
                          </a:solidFill>
                          <a:effectLst/>
                          <a:uLnTx/>
                          <a:uFillTx/>
                        </a:rPr>
                        <a:t>⑩水田農業高収益化推進計画</a:t>
                      </a:r>
                      <a:endParaRPr kumimoji="1" lang="en-US" altLang="ja-JP" sz="1100" b="0" u="none" strike="noStrike" kern="1200" cap="none" spc="0" normalizeH="0" baseline="0" noProof="0" dirty="0">
                        <a:ln>
                          <a:noFill/>
                        </a:ln>
                        <a:solidFill>
                          <a:schemeClr val="tx1"/>
                        </a:solidFill>
                        <a:effectLst/>
                        <a:uLnTx/>
                        <a:uFillTx/>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solidFill>
                            <a:schemeClr val="tx1"/>
                          </a:solidFill>
                          <a:effectLst/>
                          <a:uLnTx/>
                          <a:uFillTx/>
                        </a:rPr>
                        <a:t>との連携</a:t>
                      </a:r>
                      <a:endParaRPr kumimoji="1" lang="ja-JP" altLang="en-US" sz="11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txBody>
                  <a:tcPr marL="72000" marR="72000" marT="36000" marB="36000" vert="eaVert"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本事業による整備内容等を記載した</a:t>
                      </a:r>
                      <a:endParaRPr kumimoji="1" lang="en-US" altLang="ja-JP" sz="1400" b="0" u="none" strike="noStrike" kern="1200" cap="none" spc="0" normalizeH="0" baseline="0" noProof="0" dirty="0">
                        <a:ln>
                          <a:noFill/>
                        </a:ln>
                        <a:solidFill>
                          <a:srgbClr val="000000"/>
                        </a:solidFill>
                        <a:effectLst/>
                        <a:uLnTx/>
                        <a:uFillTx/>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水田農業高収益化推進計画が地方農政</a:t>
                      </a:r>
                      <a:endParaRPr kumimoji="1" lang="en-US" altLang="ja-JP" sz="1400" b="0" u="none" strike="noStrike" kern="1200" cap="none" spc="0" normalizeH="0" baseline="0" noProof="0" dirty="0">
                        <a:ln>
                          <a:noFill/>
                        </a:ln>
                        <a:solidFill>
                          <a:srgbClr val="000000"/>
                        </a:solidFill>
                        <a:effectLst/>
                        <a:uLnTx/>
                        <a:uFillTx/>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局長等により承認されており、導入等</a:t>
                      </a:r>
                      <a:endParaRPr kumimoji="1" lang="en-US" altLang="ja-JP" sz="1400" b="0" u="none" strike="noStrike" kern="1200" cap="none" spc="0" normalizeH="0" baseline="0" noProof="0" dirty="0">
                        <a:ln>
                          <a:noFill/>
                        </a:ln>
                        <a:solidFill>
                          <a:srgbClr val="000000"/>
                        </a:solidFill>
                        <a:effectLst/>
                        <a:uLnTx/>
                        <a:uFillTx/>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する機械等がその計画の取組内容に関</a:t>
                      </a:r>
                      <a:endParaRPr kumimoji="1" lang="en-US" altLang="ja-JP" sz="1400" b="0" u="none" strike="noStrike" kern="1200" cap="none" spc="0" normalizeH="0" baseline="0" noProof="0" dirty="0">
                        <a:ln>
                          <a:noFill/>
                        </a:ln>
                        <a:solidFill>
                          <a:srgbClr val="000000"/>
                        </a:solidFill>
                        <a:effectLst/>
                        <a:uLnTx/>
                        <a:uFillTx/>
                      </a:endParaRPr>
                    </a:p>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連するものであるもの。</a:t>
                      </a: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72000" marR="36000" marT="36000" marB="36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１点</a:t>
                      </a:r>
                      <a:endParaRPr kumimoji="1"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endParaRPr>
                    </a:p>
                  </a:txBody>
                  <a:tcPr marL="5251" marR="5251" marT="5777"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srgbClr val="000000"/>
                          </a:solidFill>
                          <a:effectLst/>
                          <a:uLnTx/>
                          <a:uFillTx/>
                        </a:rPr>
                        <a:t>・</a:t>
                      </a:r>
                      <a:r>
                        <a:rPr kumimoji="0" lang="ja-JP" altLang="en-US" sz="1400" b="0" u="none" strike="noStrike" kern="1200" cap="none" spc="0" normalizeH="0" baseline="0" noProof="0" dirty="0">
                          <a:ln>
                            <a:noFill/>
                          </a:ln>
                          <a:solidFill>
                            <a:prstClr val="black"/>
                          </a:solidFill>
                          <a:effectLst/>
                          <a:uLnTx/>
                          <a:uFillTx/>
                        </a:rPr>
                        <a:t>令和８年４月</a:t>
                      </a:r>
                      <a:r>
                        <a:rPr kumimoji="0" lang="ja-JP" altLang="en-US" sz="1400" b="0" u="none" strike="noStrike" kern="1200" cap="none" spc="0" normalizeH="0" baseline="0" noProof="0" dirty="0">
                          <a:ln>
                            <a:noFill/>
                          </a:ln>
                          <a:solidFill>
                            <a:prstClr val="black"/>
                          </a:solidFill>
                          <a:effectLst/>
                          <a:uLnTx/>
                          <a:uFillTx/>
                          <a:latin typeface="+mn-ea"/>
                          <a:ea typeface="+mn-ea"/>
                        </a:rPr>
                        <a:t>２</a:t>
                      </a:r>
                      <a:r>
                        <a:rPr kumimoji="0" lang="ja-JP" altLang="en-US" sz="1400" b="0" u="none" strike="noStrike" kern="1200" cap="none" spc="0" normalizeH="0" baseline="0" noProof="0" dirty="0">
                          <a:ln>
                            <a:noFill/>
                          </a:ln>
                          <a:solidFill>
                            <a:prstClr val="black"/>
                          </a:solidFill>
                          <a:effectLst/>
                          <a:uLnTx/>
                          <a:uFillTx/>
                        </a:rPr>
                        <a:t>日時点</a:t>
                      </a:r>
                      <a:r>
                        <a:rPr kumimoji="1" lang="ja-JP" altLang="en-US" sz="1400" b="0" u="none" strike="noStrike" kern="1200" cap="none" spc="0" normalizeH="0" baseline="0" noProof="0" dirty="0">
                          <a:ln>
                            <a:noFill/>
                          </a:ln>
                          <a:solidFill>
                            <a:prstClr val="black"/>
                          </a:solidFill>
                          <a:effectLst/>
                          <a:uLnTx/>
                          <a:uFillTx/>
                        </a:rPr>
                        <a:t>における助成対象者の取組で「現状の水準」の適用を判断します。</a:t>
                      </a:r>
                      <a:endParaRPr kumimoji="1"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　ただし、要望調査の本省提出期限までに承認される場合も含みます。</a:t>
                      </a:r>
                      <a:endParaRPr kumimoji="1"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strike="noStrike" kern="1200" cap="none" spc="0" normalizeH="0" baseline="0" noProof="0" dirty="0">
                          <a:ln>
                            <a:noFill/>
                          </a:ln>
                          <a:solidFill>
                            <a:prstClr val="black"/>
                          </a:solidFill>
                          <a:effectLst/>
                          <a:uLnTx/>
                          <a:uFillTx/>
                        </a:rPr>
                        <a:t>・「水田農業高収益化推進計画」とは、「水田農業高収益化推進計画の策定について」（令和２年４月１日付け元生産第</a:t>
                      </a:r>
                      <a:r>
                        <a:rPr kumimoji="1" lang="en-US" altLang="ja-JP" sz="1400" b="0" u="none" strike="noStrike" kern="1200" cap="none" spc="0" normalizeH="0" baseline="0" noProof="0" dirty="0">
                          <a:ln>
                            <a:noFill/>
                          </a:ln>
                          <a:solidFill>
                            <a:prstClr val="black"/>
                          </a:solidFill>
                          <a:effectLst/>
                          <a:uLnTx/>
                          <a:uFillTx/>
                        </a:rPr>
                        <a:t>2167</a:t>
                      </a:r>
                      <a:r>
                        <a:rPr kumimoji="1" lang="ja-JP" altLang="en-US" sz="1400" b="0" u="none" strike="noStrike" kern="1200" cap="none" spc="0" normalizeH="0" baseline="0" noProof="0" dirty="0">
                          <a:ln>
                            <a:noFill/>
                          </a:ln>
                          <a:solidFill>
                            <a:prstClr val="black"/>
                          </a:solidFill>
                          <a:effectLst/>
                          <a:uLnTx/>
                          <a:uFillTx/>
                        </a:rPr>
                        <a:t>号、元農振第</a:t>
                      </a:r>
                      <a:r>
                        <a:rPr kumimoji="1" lang="en-US" altLang="ja-JP" sz="1400" b="0" u="none" strike="noStrike" kern="1200" cap="none" spc="0" normalizeH="0" baseline="0" noProof="0" dirty="0">
                          <a:ln>
                            <a:noFill/>
                          </a:ln>
                          <a:solidFill>
                            <a:prstClr val="black"/>
                          </a:solidFill>
                          <a:effectLst/>
                          <a:uLnTx/>
                          <a:uFillTx/>
                        </a:rPr>
                        <a:t>3757</a:t>
                      </a:r>
                      <a:r>
                        <a:rPr kumimoji="1" lang="ja-JP" altLang="en-US" sz="1400" b="0" u="none" strike="noStrike" kern="1200" cap="none" spc="0" normalizeH="0" baseline="0" noProof="0" dirty="0">
                          <a:ln>
                            <a:noFill/>
                          </a:ln>
                          <a:solidFill>
                            <a:prstClr val="black"/>
                          </a:solidFill>
                          <a:effectLst/>
                          <a:uLnTx/>
                          <a:uFillTx/>
                        </a:rPr>
                        <a:t>号、元政統第</a:t>
                      </a:r>
                      <a:r>
                        <a:rPr kumimoji="1" lang="en-US" altLang="ja-JP" sz="1400" b="0" u="none" strike="noStrike" kern="1200" cap="none" spc="0" normalizeH="0" baseline="0" noProof="0" dirty="0">
                          <a:ln>
                            <a:noFill/>
                          </a:ln>
                          <a:solidFill>
                            <a:prstClr val="black"/>
                          </a:solidFill>
                          <a:effectLst/>
                          <a:uLnTx/>
                          <a:uFillTx/>
                        </a:rPr>
                        <a:t>2085</a:t>
                      </a:r>
                      <a:r>
                        <a:rPr kumimoji="1" lang="ja-JP" altLang="en-US" sz="1400" b="0" u="none" strike="noStrike" kern="1200" cap="none" spc="0" normalizeH="0" baseline="0" noProof="0" dirty="0">
                          <a:ln>
                            <a:noFill/>
                          </a:ln>
                          <a:solidFill>
                            <a:prstClr val="black"/>
                          </a:solidFill>
                          <a:effectLst/>
                          <a:uLnTx/>
                          <a:uFillTx/>
                        </a:rPr>
                        <a:t>号農林水産生産局長、農村振興局長、政策統括官通知）に基づく計画をいいます。</a:t>
                      </a:r>
                      <a:endParaRPr kumimoji="1"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strike="noStrike" kern="1200" cap="none" spc="0" normalizeH="0" baseline="0" noProof="0" dirty="0">
                        <a:ln>
                          <a:noFill/>
                        </a:ln>
                        <a:solidFill>
                          <a:srgbClr val="FF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u="none" strike="noStrike" kern="1200" cap="none" spc="0" normalizeH="0" baseline="0" noProof="0" dirty="0">
                          <a:ln>
                            <a:noFill/>
                          </a:ln>
                          <a:solidFill>
                            <a:srgbClr val="FF0000"/>
                          </a:solidFill>
                          <a:effectLst/>
                          <a:uLnTx/>
                          <a:uFillTx/>
                        </a:rPr>
                        <a:t>【</a:t>
                      </a:r>
                      <a:r>
                        <a:rPr kumimoji="1" lang="ja-JP" altLang="en-US" sz="1400" b="1" u="none" strike="noStrike" kern="1200" cap="none" spc="0" normalizeH="0" baseline="0" noProof="0" dirty="0">
                          <a:ln>
                            <a:noFill/>
                          </a:ln>
                          <a:solidFill>
                            <a:srgbClr val="FF0000"/>
                          </a:solidFill>
                          <a:effectLst/>
                          <a:uLnTx/>
                          <a:uFillTx/>
                        </a:rPr>
                        <a:t>確認資料</a:t>
                      </a:r>
                      <a:r>
                        <a:rPr kumimoji="1" lang="en-US" altLang="ja-JP" sz="1400" b="1" u="none" strike="noStrike" kern="1200" cap="none" spc="0" normalizeH="0" baseline="0" noProof="0" dirty="0">
                          <a:ln>
                            <a:noFill/>
                          </a:ln>
                          <a:solidFill>
                            <a:srgbClr val="FF0000"/>
                          </a:solidFill>
                          <a:effectLst/>
                          <a:uLnTx/>
                          <a:uFillTx/>
                        </a:rPr>
                        <a:t>】</a:t>
                      </a:r>
                      <a:r>
                        <a:rPr kumimoji="1" lang="ja-JP" altLang="en-US" sz="1400" b="1" u="none" strike="noStrike" kern="1200" cap="none" spc="0" normalizeH="0" baseline="0" noProof="0" dirty="0">
                          <a:ln>
                            <a:noFill/>
                          </a:ln>
                          <a:solidFill>
                            <a:srgbClr val="FF0000"/>
                          </a:solidFill>
                          <a:effectLst/>
                          <a:uLnTx/>
                          <a:uFillTx/>
                        </a:rPr>
                        <a:t>　</a:t>
                      </a:r>
                      <a:endParaRPr kumimoji="1" lang="en-US" altLang="ja-JP" sz="1400" b="1" u="none" strike="noStrike" kern="1200" cap="none" spc="0" normalizeH="0" baseline="0" noProof="0" dirty="0">
                        <a:ln>
                          <a:noFill/>
                        </a:ln>
                        <a:solidFill>
                          <a:srgbClr val="FF000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strike="noStrike" kern="1200" cap="none" spc="0" normalizeH="0" baseline="0" noProof="0" dirty="0">
                          <a:ln>
                            <a:noFill/>
                          </a:ln>
                          <a:solidFill>
                            <a:srgbClr val="FF0000"/>
                          </a:solidFill>
                          <a:effectLst/>
                          <a:uLnTx/>
                          <a:uFillTx/>
                        </a:rPr>
                        <a:t>　地方農政局長等の承認を受けた水田農業高収益化推進計画書 等</a:t>
                      </a:r>
                      <a:endParaRPr kumimoji="1" lang="ja-JP" altLang="en-US" sz="1400" b="1" i="0" u="none" strike="noStrike" kern="1200" cap="none" spc="0" normalizeH="0" baseline="0" noProof="0" dirty="0">
                        <a:ln>
                          <a:noFill/>
                        </a:ln>
                        <a:solidFill>
                          <a:srgbClr val="FF0000"/>
                        </a:solidFill>
                        <a:effectLst/>
                        <a:uLnTx/>
                        <a:uFillTx/>
                        <a:latin typeface="游ゴシック" panose="020B0400000000000000" pitchFamily="50" charset="-128"/>
                        <a:ea typeface="+mn-ea"/>
                        <a:cs typeface="+mn-cs"/>
                      </a:endParaRPr>
                    </a:p>
                  </a:txBody>
                  <a:tcPr marL="72000" marR="36000" marT="36000" marB="36000" anchor="ctr"/>
                </a:tc>
                <a:extLst>
                  <a:ext uri="{0D108BD9-81ED-4DB2-BD59-A6C34878D82A}">
                    <a16:rowId xmlns:a16="http://schemas.microsoft.com/office/drawing/2014/main" val="1510121605"/>
                  </a:ext>
                </a:extLst>
              </a:tr>
            </a:tbl>
          </a:graphicData>
        </a:graphic>
      </p:graphicFrame>
      <p:sp>
        <p:nvSpPr>
          <p:cNvPr id="5" name="スライド番号プレースホルダー 4">
            <a:extLst>
              <a:ext uri="{FF2B5EF4-FFF2-40B4-BE49-F238E27FC236}">
                <a16:creationId xmlns:a16="http://schemas.microsoft.com/office/drawing/2014/main" id="{CE30C231-0DC2-10B6-A41D-604B885296E9}"/>
              </a:ext>
            </a:extLst>
          </p:cNvPr>
          <p:cNvSpPr>
            <a:spLocks noGrp="1"/>
          </p:cNvSpPr>
          <p:nvPr>
            <p:ph type="sldNum" sz="quarter" idx="12"/>
          </p:nvPr>
        </p:nvSpPr>
        <p:spPr>
          <a:xfrm>
            <a:off x="7545288" y="6520259"/>
            <a:ext cx="2228850" cy="365125"/>
          </a:xfrm>
        </p:spPr>
        <p:txBody>
          <a:bodyPr/>
          <a:lstStyle/>
          <a:p>
            <a:fld id="{64452A23-BFEA-43FD-98FB-69091C0AE9EE}" type="slidenum">
              <a:rPr kumimoji="1" lang="ja-JP" altLang="en-US" smtClean="0">
                <a:solidFill>
                  <a:schemeClr val="tx1"/>
                </a:solidFill>
              </a:rPr>
              <a:pPr/>
              <a:t>25</a:t>
            </a:fld>
            <a:endParaRPr kumimoji="1" lang="ja-JP" altLang="en-US" dirty="0">
              <a:solidFill>
                <a:schemeClr val="tx1"/>
              </a:solidFill>
            </a:endParaRPr>
          </a:p>
        </p:txBody>
      </p:sp>
    </p:spTree>
    <p:extLst>
      <p:ext uri="{BB962C8B-B14F-4D97-AF65-F5344CB8AC3E}">
        <p14:creationId xmlns:p14="http://schemas.microsoft.com/office/powerpoint/2010/main" val="2395838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E9DBD8B-B355-420B-A397-2B0908230975}"/>
              </a:ext>
            </a:extLst>
          </p:cNvPr>
          <p:cNvSpPr/>
          <p:nvPr/>
        </p:nvSpPr>
        <p:spPr>
          <a:xfrm>
            <a:off x="7455699" y="-1390817"/>
            <a:ext cx="4953000" cy="355225"/>
          </a:xfrm>
          <a:prstGeom prst="rect">
            <a:avLst/>
          </a:prstGeom>
        </p:spPr>
        <p:txBody>
          <a:bodyPr>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ja-JP" altLang="en-US" sz="854" b="0" i="0" u="none" strike="noStrike" kern="1200" cap="none" spc="0" normalizeH="0" baseline="0" noProof="0" dirty="0">
              <a:ln>
                <a:noFill/>
              </a:ln>
              <a:solidFill>
                <a:srgbClr val="000000"/>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854" b="0" i="0" u="none" strike="noStrike" kern="1200" cap="none" spc="0" normalizeH="0" baseline="0" noProof="0" dirty="0">
                <a:ln>
                  <a:noFill/>
                </a:ln>
                <a:solidFill>
                  <a:srgbClr val="000000"/>
                </a:solidFill>
                <a:effectLst/>
                <a:uLnTx/>
                <a:uFillTx/>
                <a:latin typeface="游ゴシック Light" panose="020B0300000000000000" pitchFamily="50" charset="-128"/>
                <a:ea typeface="游ゴシック Light" panose="020B0300000000000000" pitchFamily="50" charset="-128"/>
                <a:cs typeface="+mn-cs"/>
              </a:rPr>
              <a:t>・</a:t>
            </a:r>
            <a:endParaRPr kumimoji="0" lang="ja-JP" altLang="en-US" sz="854"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4" name="正方形/長方形 3">
            <a:extLst>
              <a:ext uri="{FF2B5EF4-FFF2-40B4-BE49-F238E27FC236}">
                <a16:creationId xmlns:a16="http://schemas.microsoft.com/office/drawing/2014/main" id="{3B866D47-7338-7679-14CB-5CAD212598CC}"/>
              </a:ext>
            </a:extLst>
          </p:cNvPr>
          <p:cNvSpPr/>
          <p:nvPr/>
        </p:nvSpPr>
        <p:spPr>
          <a:xfrm>
            <a:off x="1744576" y="10226"/>
            <a:ext cx="6408712" cy="317476"/>
          </a:xfrm>
          <a:prstGeom prst="rect">
            <a:avLst/>
          </a:prstGeom>
          <a:solidFill>
            <a:schemeClr val="accent6"/>
          </a:solidFill>
          <a:ln w="95250" cmpd="tri">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800" b="1" i="0" u="none" strike="noStrike" kern="1200" cap="none" spc="0" normalizeH="0" baseline="0" noProof="0" dirty="0">
                <a:ln>
                  <a:noFill/>
                </a:ln>
                <a:solidFill>
                  <a:prstClr val="white"/>
                </a:solidFill>
                <a:effectLst/>
                <a:uLnTx/>
                <a:uFillTx/>
                <a:latin typeface="+mn-ea"/>
                <a:cs typeface="+mn-cs"/>
              </a:rPr>
              <a:t>【 </a:t>
            </a:r>
            <a:r>
              <a:rPr kumimoji="0" lang="ja-JP" altLang="en-US" sz="1800" b="1" i="0" u="none" strike="noStrike" kern="1200" cap="none" spc="0" normalizeH="0" baseline="0" noProof="0" dirty="0">
                <a:ln>
                  <a:noFill/>
                </a:ln>
                <a:solidFill>
                  <a:prstClr val="white"/>
                </a:solidFill>
                <a:effectLst/>
                <a:uLnTx/>
                <a:uFillTx/>
                <a:latin typeface="+mn-ea"/>
                <a:cs typeface="+mn-cs"/>
              </a:rPr>
              <a:t>地 区 配 分 基 準 表 </a:t>
            </a:r>
            <a:r>
              <a:rPr kumimoji="0" lang="en-US" altLang="ja-JP" sz="1800" b="1" i="0" u="none" strike="noStrike" kern="1200" cap="none" spc="0" normalizeH="0" baseline="0" noProof="0" dirty="0">
                <a:ln>
                  <a:noFill/>
                </a:ln>
                <a:solidFill>
                  <a:prstClr val="white"/>
                </a:solidFill>
                <a:effectLst/>
                <a:uLnTx/>
                <a:uFillTx/>
                <a:latin typeface="+mn-ea"/>
                <a:cs typeface="+mn-cs"/>
              </a:rPr>
              <a:t>】</a:t>
            </a:r>
            <a:endParaRPr kumimoji="0" lang="en-US" altLang="ja-JP" sz="1800" b="1" i="0" u="none" strike="noStrike" kern="1200" cap="none" spc="0" normalizeH="0" baseline="0" noProof="0" dirty="0">
              <a:ln>
                <a:noFill/>
              </a:ln>
              <a:solidFill>
                <a:schemeClr val="bg1"/>
              </a:solidFill>
              <a:effectLst/>
              <a:uLnTx/>
              <a:uFillTx/>
              <a:latin typeface="+mn-ea"/>
              <a:cs typeface="+mn-cs"/>
            </a:endParaRPr>
          </a:p>
        </p:txBody>
      </p:sp>
      <p:graphicFrame>
        <p:nvGraphicFramePr>
          <p:cNvPr id="5" name="表 4">
            <a:extLst>
              <a:ext uri="{FF2B5EF4-FFF2-40B4-BE49-F238E27FC236}">
                <a16:creationId xmlns:a16="http://schemas.microsoft.com/office/drawing/2014/main" id="{0E14C9DD-3A7B-3E20-44E0-47DD62DFD6C7}"/>
              </a:ext>
            </a:extLst>
          </p:cNvPr>
          <p:cNvGraphicFramePr>
            <a:graphicFrameLocks noGrp="1"/>
          </p:cNvGraphicFramePr>
          <p:nvPr>
            <p:extLst>
              <p:ext uri="{D42A27DB-BD31-4B8C-83A1-F6EECF244321}">
                <p14:modId xmlns:p14="http://schemas.microsoft.com/office/powerpoint/2010/main" val="2901331040"/>
              </p:ext>
            </p:extLst>
          </p:nvPr>
        </p:nvGraphicFramePr>
        <p:xfrm>
          <a:off x="3000" y="484560"/>
          <a:ext cx="9900000" cy="6363213"/>
        </p:xfrm>
        <a:graphic>
          <a:graphicData uri="http://schemas.openxmlformats.org/drawingml/2006/table">
            <a:tbl>
              <a:tblPr firstRow="1" bandRow="1">
                <a:tableStyleId>{93296810-A885-4BE3-A3E7-6D5BEEA58F35}</a:tableStyleId>
              </a:tblPr>
              <a:tblGrid>
                <a:gridCol w="615790">
                  <a:extLst>
                    <a:ext uri="{9D8B030D-6E8A-4147-A177-3AD203B41FA5}">
                      <a16:colId xmlns:a16="http://schemas.microsoft.com/office/drawing/2014/main" val="949060774"/>
                    </a:ext>
                  </a:extLst>
                </a:gridCol>
                <a:gridCol w="2317986">
                  <a:extLst>
                    <a:ext uri="{9D8B030D-6E8A-4147-A177-3AD203B41FA5}">
                      <a16:colId xmlns:a16="http://schemas.microsoft.com/office/drawing/2014/main" val="1278980058"/>
                    </a:ext>
                  </a:extLst>
                </a:gridCol>
                <a:gridCol w="1944216">
                  <a:extLst>
                    <a:ext uri="{9D8B030D-6E8A-4147-A177-3AD203B41FA5}">
                      <a16:colId xmlns:a16="http://schemas.microsoft.com/office/drawing/2014/main" val="2269305294"/>
                    </a:ext>
                  </a:extLst>
                </a:gridCol>
                <a:gridCol w="5022008">
                  <a:extLst>
                    <a:ext uri="{9D8B030D-6E8A-4147-A177-3AD203B41FA5}">
                      <a16:colId xmlns:a16="http://schemas.microsoft.com/office/drawing/2014/main" val="57364378"/>
                    </a:ext>
                  </a:extLst>
                </a:gridCol>
              </a:tblGrid>
              <a:tr h="535366">
                <a:tc>
                  <a:txBody>
                    <a:bodyPr/>
                    <a:lstStyle/>
                    <a:p>
                      <a:pPr algn="ctr"/>
                      <a:r>
                        <a:rPr kumimoji="1" lang="ja-JP" altLang="en-US" sz="1200" b="1" dirty="0">
                          <a:solidFill>
                            <a:schemeClr val="bg1"/>
                          </a:solidFill>
                        </a:rPr>
                        <a:t>項目</a:t>
                      </a:r>
                      <a:endParaRPr kumimoji="1" lang="ja-JP" altLang="en-US" sz="1200" b="1" dirty="0">
                        <a:solidFill>
                          <a:schemeClr val="bg1"/>
                        </a:solidFill>
                        <a:latin typeface="+mn-ea"/>
                        <a:ea typeface="+mn-ea"/>
                      </a:endParaRPr>
                    </a:p>
                  </a:txBody>
                  <a:tcPr marL="72000" marR="72000" marT="36000" marB="36000" anchor="ctr"/>
                </a:tc>
                <a:tc>
                  <a:txBody>
                    <a:bodyPr/>
                    <a:lstStyle/>
                    <a:p>
                      <a:pPr algn="ctr"/>
                      <a:r>
                        <a:rPr kumimoji="1" lang="ja-JP" altLang="en-US" sz="1200" dirty="0"/>
                        <a:t>現状の水準</a:t>
                      </a:r>
                      <a:endParaRPr kumimoji="1" lang="ja-JP" altLang="en-US" sz="1200" dirty="0">
                        <a:latin typeface="+mn-ea"/>
                        <a:ea typeface="+mn-ea"/>
                      </a:endParaRPr>
                    </a:p>
                  </a:txBody>
                  <a:tcPr marL="72000" marR="72000" marT="36000" marB="36000" anchor="ctr"/>
                </a:tc>
                <a:tc>
                  <a:txBody>
                    <a:bodyPr/>
                    <a:lstStyle/>
                    <a:p>
                      <a:pPr algn="ctr"/>
                      <a:r>
                        <a:rPr kumimoji="1" lang="ja-JP" altLang="en-US" sz="1200" dirty="0"/>
                        <a:t>点数</a:t>
                      </a:r>
                      <a:endParaRPr kumimoji="1" lang="ja-JP" altLang="en-US" sz="1200" dirty="0">
                        <a:latin typeface="+mn-ea"/>
                        <a:ea typeface="+mn-ea"/>
                      </a:endParaRPr>
                    </a:p>
                  </a:txBody>
                  <a:tcPr marL="72000" marR="72000" marT="36000" marB="36000" anchor="ctr"/>
                </a:tc>
                <a:tc>
                  <a:txBody>
                    <a:bodyPr/>
                    <a:lstStyle/>
                    <a:p>
                      <a:pPr algn="ctr"/>
                      <a:r>
                        <a:rPr lang="zh-TW" altLang="en-US" sz="1200" b="1" u="none" strike="noStrike" dirty="0">
                          <a:solidFill>
                            <a:srgbClr val="FFFFFF"/>
                          </a:solidFill>
                          <a:effectLst/>
                        </a:rPr>
                        <a:t>運　　　         　用</a:t>
                      </a:r>
                      <a:endParaRPr kumimoji="1" lang="ja-JP" altLang="en-US" sz="1200" dirty="0">
                        <a:latin typeface="游ゴシック" panose="020B0400000000000000" pitchFamily="50" charset="-128"/>
                        <a:ea typeface="游ゴシック" panose="020B0400000000000000" pitchFamily="50" charset="-128"/>
                      </a:endParaRPr>
                    </a:p>
                  </a:txBody>
                  <a:tcPr marL="72000" marR="72000" marT="36000" marB="36000" anchor="ctr"/>
                </a:tc>
                <a:extLst>
                  <a:ext uri="{0D108BD9-81ED-4DB2-BD59-A6C34878D82A}">
                    <a16:rowId xmlns:a16="http://schemas.microsoft.com/office/drawing/2014/main" val="3594560708"/>
                  </a:ext>
                </a:extLst>
              </a:tr>
              <a:tr h="2613702">
                <a:tc>
                  <a:txBody>
                    <a:bodyPr/>
                    <a:lstStyle/>
                    <a:p>
                      <a:pPr algn="ctr"/>
                      <a:r>
                        <a:rPr kumimoji="1" lang="ja-JP" altLang="en-US" sz="1400" b="0" dirty="0">
                          <a:solidFill>
                            <a:schemeClr val="tx1"/>
                          </a:solidFill>
                        </a:rPr>
                        <a:t>①認定農業者等への農地集積</a:t>
                      </a:r>
                      <a:endParaRPr kumimoji="1" lang="ja-JP" altLang="en-US" sz="1400" b="0" dirty="0">
                        <a:solidFill>
                          <a:schemeClr val="tx1"/>
                        </a:solidFill>
                        <a:latin typeface="+mn-ea"/>
                        <a:ea typeface="+mn-ea"/>
                      </a:endParaRPr>
                    </a:p>
                  </a:txBody>
                  <a:tcPr marL="72000" marR="72000" marT="36000" marB="36000" vert="eaVert"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solidFill>
                            <a:srgbClr val="000000"/>
                          </a:solidFill>
                          <a:effectLst/>
                        </a:rPr>
                        <a:t>　事業実施要望地区内における、認定農業者等に対する現状の農地集積率が</a:t>
                      </a:r>
                      <a:r>
                        <a:rPr lang="en-US" altLang="ja-JP" sz="1400" b="0" u="none" strike="noStrike" dirty="0">
                          <a:solidFill>
                            <a:srgbClr val="000000"/>
                          </a:solidFill>
                          <a:effectLst/>
                        </a:rPr>
                        <a:t>80</a:t>
                      </a:r>
                      <a:r>
                        <a:rPr lang="ja-JP" altLang="en-US" sz="1400" b="0" u="none" strike="noStrike" dirty="0">
                          <a:solidFill>
                            <a:srgbClr val="000000"/>
                          </a:solidFill>
                          <a:effectLst/>
                        </a:rPr>
                        <a:t>％以上である。</a:t>
                      </a:r>
                      <a:endParaRPr lang="zh-TW" altLang="en-US" sz="1400" b="0" i="0" u="none" strike="noStrike" dirty="0">
                        <a:solidFill>
                          <a:srgbClr val="000000"/>
                        </a:solidFill>
                        <a:effectLst/>
                        <a:latin typeface="+mn-ea"/>
                        <a:ea typeface="+mn-ea"/>
                      </a:endParaRPr>
                    </a:p>
                  </a:txBody>
                  <a:tcPr marL="72000" marR="72000" marT="36000" marB="36000" anchor="ctr"/>
                </a:tc>
                <a:tc>
                  <a:txBody>
                    <a:bodyPr/>
                    <a:lstStyle/>
                    <a:p>
                      <a:pPr algn="l" rtl="0" fontAlgn="ctr"/>
                      <a:r>
                        <a:rPr lang="ja-JP" altLang="en-US" sz="1400" b="0" u="none" strike="noStrike" dirty="0">
                          <a:solidFill>
                            <a:srgbClr val="000000"/>
                          </a:solidFill>
                          <a:effectLst/>
                        </a:rPr>
                        <a:t>平均ポイントに２点加点する。</a:t>
                      </a:r>
                      <a:endParaRPr lang="ja-JP" altLang="en-US" sz="1400" b="0" i="0" u="none" strike="noStrike" dirty="0">
                        <a:solidFill>
                          <a:srgbClr val="000000"/>
                        </a:solidFill>
                        <a:effectLst/>
                        <a:latin typeface="+mn-ea"/>
                        <a:ea typeface="+mn-ea"/>
                      </a:endParaRPr>
                    </a:p>
                  </a:txBody>
                  <a:tcPr marL="72000" marR="72000" marT="36000" marB="36000" anchor="ctr"/>
                </a:tc>
                <a:tc>
                  <a:txBody>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・令和８年３月末時点の農地集積率が</a:t>
                      </a:r>
                      <a:r>
                        <a:rPr kumimoji="0" lang="en-US" altLang="ja-JP" sz="1400" b="0" u="none" strike="noStrike" kern="1200" cap="none" spc="0" normalizeH="0" baseline="0" noProof="0" dirty="0">
                          <a:ln>
                            <a:noFill/>
                          </a:ln>
                          <a:solidFill>
                            <a:schemeClr val="tx1"/>
                          </a:solidFill>
                          <a:effectLst/>
                          <a:uLnTx/>
                          <a:uFillTx/>
                        </a:rPr>
                        <a:t>80</a:t>
                      </a:r>
                      <a:r>
                        <a:rPr kumimoji="0" lang="ja-JP" altLang="en-US" sz="1400" b="0" u="none" strike="noStrike" kern="1200" cap="none" spc="0" normalizeH="0" baseline="0" noProof="0" dirty="0">
                          <a:ln>
                            <a:noFill/>
                          </a:ln>
                          <a:solidFill>
                            <a:schemeClr val="tx1"/>
                          </a:solidFill>
                          <a:effectLst/>
                          <a:uLnTx/>
                          <a:uFillTx/>
                        </a:rPr>
                        <a:t>％以上である必要があります。</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altLang="ja-JP" sz="1400" b="0" u="none" strike="noStrike" kern="1200" cap="none" spc="0" normalizeH="0" baseline="0" noProof="0" dirty="0">
                          <a:ln>
                            <a:noFill/>
                          </a:ln>
                          <a:solidFill>
                            <a:schemeClr val="tx1"/>
                          </a:solidFill>
                          <a:effectLst/>
                          <a:uLnTx/>
                          <a:uFillTx/>
                        </a:rPr>
                      </a:br>
                      <a:r>
                        <a:rPr kumimoji="0" lang="en-US" altLang="ja-JP" sz="1400" b="0" u="none" strike="noStrike" kern="1200" cap="none" spc="0" normalizeH="0" baseline="0" noProof="0" dirty="0">
                          <a:ln>
                            <a:noFill/>
                          </a:ln>
                          <a:solidFill>
                            <a:schemeClr val="tx1"/>
                          </a:solidFill>
                          <a:effectLst/>
                          <a:uLnTx/>
                          <a:uFillTx/>
                        </a:rPr>
                        <a:t>※</a:t>
                      </a:r>
                      <a:r>
                        <a:rPr kumimoji="0" lang="ja-JP" altLang="en-US" sz="1400" b="0" u="none" strike="noStrike" kern="1200" cap="none" spc="0" normalizeH="0" baseline="0" noProof="0" dirty="0">
                          <a:ln>
                            <a:noFill/>
                          </a:ln>
                          <a:solidFill>
                            <a:schemeClr val="tx1"/>
                          </a:solidFill>
                          <a:effectLst/>
                          <a:uLnTx/>
                          <a:uFillTx/>
                        </a:rPr>
                        <a:t>認定農業者等</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・認定農業者</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・認定就農者</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・集落営農組織</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・市町村の基本構想に示す目標所得水準を達成している</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農業者</a:t>
                      </a:r>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　等</a:t>
                      </a:r>
                      <a:endParaRPr kumimoji="0" lang="ja-JP" altLang="en-US" sz="1400" b="0" i="0" u="none" strike="noStrike" kern="1200" cap="none" spc="0" normalizeH="0" baseline="0" noProof="0" dirty="0">
                        <a:ln>
                          <a:noFill/>
                        </a:ln>
                        <a:solidFill>
                          <a:schemeClr val="tx1"/>
                        </a:solidFill>
                        <a:effectLst/>
                        <a:uLnTx/>
                        <a:uFillTx/>
                        <a:latin typeface="+mn-ea"/>
                        <a:cs typeface="+mn-cs"/>
                      </a:endParaRPr>
                    </a:p>
                  </a:txBody>
                  <a:tcPr marL="72000" marR="72000" marT="36000" marB="36000"/>
                </a:tc>
                <a:extLst>
                  <a:ext uri="{0D108BD9-81ED-4DB2-BD59-A6C34878D82A}">
                    <a16:rowId xmlns:a16="http://schemas.microsoft.com/office/drawing/2014/main" val="2669199392"/>
                  </a:ext>
                </a:extLst>
              </a:tr>
              <a:tr h="32141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rPr>
                        <a:t>②農地集積割合の増加</a:t>
                      </a:r>
                      <a:endParaRPr kumimoji="1" lang="ja-JP" altLang="en-US" sz="1200" b="0" dirty="0">
                        <a:solidFill>
                          <a:schemeClr val="tx1"/>
                        </a:solidFill>
                        <a:latin typeface="+mn-ea"/>
                        <a:ea typeface="+mn-ea"/>
                      </a:endParaRPr>
                    </a:p>
                  </a:txBody>
                  <a:tcPr marL="72000" marR="72000" marT="36000" marB="36000" vert="eaVert" anchor="ctr"/>
                </a:tc>
                <a:tc>
                  <a:txBody>
                    <a:bodyPr/>
                    <a:lstStyle/>
                    <a:p>
                      <a:r>
                        <a:rPr lang="ja-JP" altLang="en-US" sz="1200" b="0" u="none" strike="noStrike" dirty="0">
                          <a:solidFill>
                            <a:srgbClr val="000000"/>
                          </a:solidFill>
                          <a:effectLst/>
                        </a:rPr>
                        <a:t>　</a:t>
                      </a:r>
                      <a:r>
                        <a:rPr lang="ja-JP" altLang="en-US" sz="1400" b="0" u="none" strike="noStrike" dirty="0">
                          <a:solidFill>
                            <a:srgbClr val="000000"/>
                          </a:solidFill>
                          <a:effectLst/>
                        </a:rPr>
                        <a:t>事業実施前３年度内に事業実施要望地区内の農地集積の取組を進め、３年度前より認定農業者等への農地集積率が１割以上増加している。</a:t>
                      </a:r>
                      <a:endParaRPr kumimoji="1" lang="ja-JP" altLang="en-US" sz="1400" dirty="0"/>
                    </a:p>
                  </a:txBody>
                  <a:tcPr marL="72000" marR="72000" marT="36000" marB="36000" anchor="ctr"/>
                </a:tc>
                <a:tc>
                  <a:txBody>
                    <a:bodyPr/>
                    <a:lstStyle/>
                    <a:p>
                      <a:pPr marL="36000" indent="0" algn="l" rtl="0" fontAlgn="ctr"/>
                      <a:r>
                        <a:rPr lang="ja-JP" altLang="en-US" sz="1400" b="0" u="none" strike="noStrike" dirty="0">
                          <a:solidFill>
                            <a:srgbClr val="000000"/>
                          </a:solidFill>
                          <a:effectLst/>
                        </a:rPr>
                        <a:t> 　平均ポイントに１点加点する。</a:t>
                      </a:r>
                    </a:p>
                    <a:p>
                      <a:pPr marL="36000" indent="0" algn="l" rtl="0" fontAlgn="ctr"/>
                      <a:r>
                        <a:rPr lang="ja-JP" altLang="en-US" sz="1400" b="0" u="none" strike="noStrike" dirty="0">
                          <a:solidFill>
                            <a:srgbClr val="000000"/>
                          </a:solidFill>
                          <a:effectLst/>
                        </a:rPr>
                        <a:t>　ただし、左記のうち、事業実施前１年度内に増加した農地集積面積に占める農地中間管理機構を活用している割合により、以下のとおり加点する。</a:t>
                      </a:r>
                    </a:p>
                    <a:p>
                      <a:pPr marL="36000" indent="0" algn="l" rtl="0" fontAlgn="ctr"/>
                      <a:endParaRPr lang="ja-JP" altLang="en-US" sz="1400" b="0" u="none" strike="noStrike" dirty="0">
                        <a:solidFill>
                          <a:srgbClr val="000000"/>
                        </a:solidFill>
                        <a:effectLst/>
                      </a:endParaRPr>
                    </a:p>
                    <a:p>
                      <a:pPr marL="36000" indent="0" algn="l" rtl="0" fontAlgn="ctr"/>
                      <a:r>
                        <a:rPr lang="ja-JP" altLang="en-US" sz="1400" b="0" u="none" strike="noStrike" dirty="0">
                          <a:solidFill>
                            <a:srgbClr val="000000"/>
                          </a:solidFill>
                          <a:effectLst/>
                        </a:rPr>
                        <a:t>ａ　３割以上　１点</a:t>
                      </a:r>
                    </a:p>
                    <a:p>
                      <a:pPr marL="36000" indent="0" algn="l" rtl="0" fontAlgn="ctr"/>
                      <a:r>
                        <a:rPr lang="ja-JP" altLang="en-US" sz="1400" b="0" u="none" strike="noStrike" dirty="0">
                          <a:solidFill>
                            <a:srgbClr val="000000"/>
                          </a:solidFill>
                          <a:effectLst/>
                        </a:rPr>
                        <a:t>ｂ　５割以上　２点</a:t>
                      </a:r>
                    </a:p>
                    <a:p>
                      <a:pPr marL="36000" indent="0" algn="l" rtl="0" fontAlgn="ctr"/>
                      <a:r>
                        <a:rPr lang="ja-JP" altLang="en-US" sz="1400" b="0" u="none" strike="noStrike" dirty="0">
                          <a:solidFill>
                            <a:srgbClr val="000000"/>
                          </a:solidFill>
                          <a:effectLst/>
                        </a:rPr>
                        <a:t>ｃ　８割以上　３点</a:t>
                      </a:r>
                      <a:endParaRPr kumimoji="1" lang="ja-JP" altLang="en-US" sz="1400" dirty="0"/>
                    </a:p>
                  </a:txBody>
                  <a:tcPr marL="0" marR="0" marT="0" marB="0" anchor="ctr"/>
                </a:tc>
                <a:tc>
                  <a:txBody>
                    <a:bodyPr/>
                    <a:lstStyle/>
                    <a:p>
                      <a:r>
                        <a:rPr kumimoji="0" lang="ja-JP" altLang="en-US" sz="1400" b="0" u="none" strike="noStrike" kern="1200" cap="none" spc="0" normalizeH="0" baseline="0" noProof="0" dirty="0">
                          <a:ln>
                            <a:noFill/>
                          </a:ln>
                          <a:solidFill>
                            <a:schemeClr val="tx1"/>
                          </a:solidFill>
                          <a:effectLst/>
                          <a:uLnTx/>
                          <a:uFillTx/>
                        </a:rPr>
                        <a:t>・令和５年４月１日～令和８年３月末時点までに事業実施地区の認定農業者等への農地集積の取組を進め、令和８年３月末時点の農地集積率が令和５年４月１日時点の農地集積率より１割以上増加している場合です。</a:t>
                      </a:r>
                      <a:endParaRPr kumimoji="0" lang="en-US" altLang="ja-JP" sz="1400" b="0" u="none" strike="noStrike" kern="1200" cap="none" spc="0" normalizeH="0" baseline="0" noProof="0" dirty="0">
                        <a:ln>
                          <a:noFill/>
                        </a:ln>
                        <a:solidFill>
                          <a:schemeClr val="tx1"/>
                        </a:solidFill>
                        <a:effectLst/>
                        <a:uLnTx/>
                        <a:uFillTx/>
                      </a:endParaRPr>
                    </a:p>
                    <a:p>
                      <a:endParaRPr kumimoji="0" lang="en-US" altLang="ja-JP" sz="1400" b="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chemeClr val="tx1"/>
                          </a:solidFill>
                          <a:effectLst/>
                          <a:uLnTx/>
                          <a:uFillTx/>
                        </a:rPr>
                        <a:t>・３年度前（３年度前のデータがない場合は、それ以降のデータでも可）と現状での農地集積割合が比較できる必要があります。また、その比較は人・農地プランに限りません。</a:t>
                      </a:r>
                      <a:endParaRPr kumimoji="0" lang="ja-JP" altLang="en-US" sz="1400" b="0" i="0" u="none" strike="noStrike" kern="1200" cap="none" spc="0" normalizeH="0" baseline="0" noProof="0" dirty="0">
                        <a:ln>
                          <a:noFill/>
                        </a:ln>
                        <a:solidFill>
                          <a:schemeClr val="tx1"/>
                        </a:solidFill>
                        <a:effectLst/>
                        <a:uLnTx/>
                        <a:uFillTx/>
                        <a:latin typeface="+mn-ea"/>
                        <a:cs typeface="+mn-cs"/>
                      </a:endParaRPr>
                    </a:p>
                  </a:txBody>
                  <a:tcPr marL="72000" marR="72000" marT="36000" marB="36000"/>
                </a:tc>
                <a:extLst>
                  <a:ext uri="{0D108BD9-81ED-4DB2-BD59-A6C34878D82A}">
                    <a16:rowId xmlns:a16="http://schemas.microsoft.com/office/drawing/2014/main" val="788947554"/>
                  </a:ext>
                </a:extLst>
              </a:tr>
            </a:tbl>
          </a:graphicData>
        </a:graphic>
      </p:graphicFrame>
      <p:sp>
        <p:nvSpPr>
          <p:cNvPr id="7" name="スライド番号プレースホルダー 6">
            <a:extLst>
              <a:ext uri="{FF2B5EF4-FFF2-40B4-BE49-F238E27FC236}">
                <a16:creationId xmlns:a16="http://schemas.microsoft.com/office/drawing/2014/main" id="{77FE1505-3C92-4AA8-E2FA-A2C2239E6416}"/>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26</a:t>
            </a:fld>
            <a:endParaRPr kumimoji="1" lang="ja-JP" altLang="en-US" dirty="0">
              <a:solidFill>
                <a:schemeClr val="tx1"/>
              </a:solidFill>
            </a:endParaRPr>
          </a:p>
        </p:txBody>
      </p:sp>
    </p:spTree>
    <p:extLst>
      <p:ext uri="{BB962C8B-B14F-4D97-AF65-F5344CB8AC3E}">
        <p14:creationId xmlns:p14="http://schemas.microsoft.com/office/powerpoint/2010/main" val="2174728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CBBE809-2796-A25D-4AA0-E748D56DF6CB}"/>
              </a:ext>
            </a:extLst>
          </p:cNvPr>
          <p:cNvGraphicFramePr>
            <a:graphicFrameLocks noGrp="1"/>
          </p:cNvGraphicFramePr>
          <p:nvPr>
            <p:extLst>
              <p:ext uri="{D42A27DB-BD31-4B8C-83A1-F6EECF244321}">
                <p14:modId xmlns:p14="http://schemas.microsoft.com/office/powerpoint/2010/main" val="3726240860"/>
              </p:ext>
            </p:extLst>
          </p:nvPr>
        </p:nvGraphicFramePr>
        <p:xfrm>
          <a:off x="3000" y="345473"/>
          <a:ext cx="9900000" cy="6512527"/>
        </p:xfrm>
        <a:graphic>
          <a:graphicData uri="http://schemas.openxmlformats.org/drawingml/2006/table">
            <a:tbl>
              <a:tblPr firstRow="1" bandRow="1">
                <a:tableStyleId>{93296810-A885-4BE3-A3E7-6D5BEEA58F35}</a:tableStyleId>
              </a:tblPr>
              <a:tblGrid>
                <a:gridCol w="615790">
                  <a:extLst>
                    <a:ext uri="{9D8B030D-6E8A-4147-A177-3AD203B41FA5}">
                      <a16:colId xmlns:a16="http://schemas.microsoft.com/office/drawing/2014/main" val="949060774"/>
                    </a:ext>
                  </a:extLst>
                </a:gridCol>
                <a:gridCol w="3110074">
                  <a:extLst>
                    <a:ext uri="{9D8B030D-6E8A-4147-A177-3AD203B41FA5}">
                      <a16:colId xmlns:a16="http://schemas.microsoft.com/office/drawing/2014/main" val="1278980058"/>
                    </a:ext>
                  </a:extLst>
                </a:gridCol>
                <a:gridCol w="1224136">
                  <a:extLst>
                    <a:ext uri="{9D8B030D-6E8A-4147-A177-3AD203B41FA5}">
                      <a16:colId xmlns:a16="http://schemas.microsoft.com/office/drawing/2014/main" val="1509121145"/>
                    </a:ext>
                  </a:extLst>
                </a:gridCol>
                <a:gridCol w="4950000">
                  <a:extLst>
                    <a:ext uri="{9D8B030D-6E8A-4147-A177-3AD203B41FA5}">
                      <a16:colId xmlns:a16="http://schemas.microsoft.com/office/drawing/2014/main" val="229086851"/>
                    </a:ext>
                  </a:extLst>
                </a:gridCol>
              </a:tblGrid>
              <a:tr h="433407">
                <a:tc>
                  <a:txBody>
                    <a:bodyPr/>
                    <a:lstStyle/>
                    <a:p>
                      <a:pPr algn="ctr"/>
                      <a:r>
                        <a:rPr kumimoji="1" lang="ja-JP" altLang="en-US" sz="1200" b="1" dirty="0">
                          <a:solidFill>
                            <a:schemeClr val="bg1"/>
                          </a:solidFill>
                        </a:rPr>
                        <a:t>項目</a:t>
                      </a:r>
                      <a:endParaRPr kumimoji="1" lang="ja-JP" altLang="en-US" sz="1200" b="1" dirty="0">
                        <a:solidFill>
                          <a:schemeClr val="bg1"/>
                        </a:solidFill>
                        <a:latin typeface="+mn-ea"/>
                        <a:ea typeface="+mn-ea"/>
                      </a:endParaRPr>
                    </a:p>
                  </a:txBody>
                  <a:tcPr marL="72000" marR="72000" marT="36000" marB="36000" anchor="ctr"/>
                </a:tc>
                <a:tc>
                  <a:txBody>
                    <a:bodyPr/>
                    <a:lstStyle/>
                    <a:p>
                      <a:pPr algn="ctr"/>
                      <a:r>
                        <a:rPr kumimoji="1" lang="ja-JP" altLang="en-US" sz="1200" dirty="0"/>
                        <a:t>現状の水準</a:t>
                      </a:r>
                      <a:endParaRPr kumimoji="1" lang="ja-JP" altLang="en-US" sz="1200" dirty="0">
                        <a:latin typeface="+mn-ea"/>
                        <a:ea typeface="+mn-ea"/>
                      </a:endParaRPr>
                    </a:p>
                  </a:txBody>
                  <a:tcPr marL="72000" marR="72000" marT="36000" marB="36000" anchor="ctr"/>
                </a:tc>
                <a:tc>
                  <a:txBody>
                    <a:bodyPr/>
                    <a:lstStyle/>
                    <a:p>
                      <a:pPr algn="ctr"/>
                      <a:r>
                        <a:rPr kumimoji="1" lang="ja-JP" altLang="en-US" sz="1200" dirty="0"/>
                        <a:t>点数</a:t>
                      </a:r>
                      <a:endParaRPr kumimoji="1" lang="ja-JP" altLang="en-US" sz="1200" dirty="0">
                        <a:latin typeface="+mn-ea"/>
                        <a:ea typeface="+mn-ea"/>
                      </a:endParaRPr>
                    </a:p>
                  </a:txBody>
                  <a:tcPr marL="72000" marR="72000" marT="36000" marB="36000" anchor="ctr"/>
                </a:tc>
                <a:tc>
                  <a:txBody>
                    <a:bodyPr/>
                    <a:lstStyle/>
                    <a:p>
                      <a:pPr algn="ctr"/>
                      <a:r>
                        <a:rPr lang="zh-TW" altLang="en-US" sz="1200" b="1" u="none" strike="noStrike" dirty="0">
                          <a:solidFill>
                            <a:srgbClr val="FFFFFF"/>
                          </a:solidFill>
                          <a:effectLst/>
                        </a:rPr>
                        <a:t>運　　　         　用</a:t>
                      </a:r>
                      <a:endParaRPr kumimoji="1" lang="ja-JP" altLang="en-US" sz="1200" dirty="0">
                        <a:latin typeface="游ゴシック" panose="020B0400000000000000" pitchFamily="50" charset="-128"/>
                        <a:ea typeface="游ゴシック" panose="020B0400000000000000" pitchFamily="50" charset="-128"/>
                      </a:endParaRPr>
                    </a:p>
                  </a:txBody>
                  <a:tcPr marL="72000" marR="72000" marT="36000" marB="36000" anchor="ctr"/>
                </a:tc>
                <a:extLst>
                  <a:ext uri="{0D108BD9-81ED-4DB2-BD59-A6C34878D82A}">
                    <a16:rowId xmlns:a16="http://schemas.microsoft.com/office/drawing/2014/main" val="3594560708"/>
                  </a:ext>
                </a:extLst>
              </a:tr>
              <a:tr h="1686485">
                <a:tc>
                  <a:txBody>
                    <a:bodyPr/>
                    <a:lstStyle/>
                    <a:p>
                      <a:pPr algn="ctr"/>
                      <a:r>
                        <a:rPr kumimoji="1" lang="ja-JP" altLang="en-US" sz="1400" b="0" dirty="0">
                          <a:solidFill>
                            <a:schemeClr val="tx1"/>
                          </a:solidFill>
                        </a:rPr>
                        <a:t>①中山間地域における取組</a:t>
                      </a:r>
                      <a:endParaRPr kumimoji="1" lang="ja-JP" altLang="en-US" sz="1400" b="0" dirty="0">
                        <a:solidFill>
                          <a:schemeClr val="tx1"/>
                        </a:solidFill>
                        <a:latin typeface="+mn-ea"/>
                        <a:ea typeface="+mn-ea"/>
                      </a:endParaRPr>
                    </a:p>
                  </a:txBody>
                  <a:tcPr marL="72000" marR="72000" marT="36000" marB="36000" vert="eaVert" anchor="ctr"/>
                </a:tc>
                <a:tc>
                  <a:txBody>
                    <a:bodyPr/>
                    <a:lstStyle/>
                    <a:p>
                      <a:pPr algn="l" rtl="0" fontAlgn="ctr"/>
                      <a:r>
                        <a:rPr lang="ja-JP" altLang="en-US" sz="1400" b="0" u="none" strike="noStrike" dirty="0">
                          <a:solidFill>
                            <a:srgbClr val="000000"/>
                          </a:solidFill>
                          <a:effectLst/>
                        </a:rPr>
                        <a:t>　事業実施地区が、「農林統計に用いる地域区分の制定について」（平成</a:t>
                      </a:r>
                      <a:r>
                        <a:rPr lang="en-US" altLang="ja-JP" sz="1400" b="0" u="none" strike="noStrike" dirty="0">
                          <a:solidFill>
                            <a:srgbClr val="000000"/>
                          </a:solidFill>
                          <a:effectLst/>
                        </a:rPr>
                        <a:t>13</a:t>
                      </a:r>
                      <a:r>
                        <a:rPr lang="ja-JP" altLang="en-US" sz="1400" b="0" u="none" strike="noStrike" dirty="0">
                          <a:solidFill>
                            <a:srgbClr val="000000"/>
                          </a:solidFill>
                          <a:effectLst/>
                        </a:rPr>
                        <a:t>年</a:t>
                      </a:r>
                      <a:r>
                        <a:rPr lang="en-US" altLang="ja-JP" sz="1400" b="0" u="none" strike="noStrike" dirty="0">
                          <a:solidFill>
                            <a:srgbClr val="000000"/>
                          </a:solidFill>
                          <a:effectLst/>
                        </a:rPr>
                        <a:t>11</a:t>
                      </a:r>
                      <a:r>
                        <a:rPr lang="ja-JP" altLang="en-US" sz="1400" b="0" u="none" strike="noStrike" dirty="0">
                          <a:solidFill>
                            <a:srgbClr val="000000"/>
                          </a:solidFill>
                          <a:effectLst/>
                        </a:rPr>
                        <a:t>月</a:t>
                      </a:r>
                      <a:r>
                        <a:rPr lang="en-US" altLang="ja-JP" sz="1400" b="0" u="none" strike="noStrike" dirty="0">
                          <a:solidFill>
                            <a:srgbClr val="000000"/>
                          </a:solidFill>
                          <a:effectLst/>
                        </a:rPr>
                        <a:t>30</a:t>
                      </a:r>
                      <a:r>
                        <a:rPr lang="ja-JP" altLang="en-US" sz="1400" b="0" u="none" strike="noStrike" dirty="0">
                          <a:solidFill>
                            <a:srgbClr val="000000"/>
                          </a:solidFill>
                          <a:effectLst/>
                        </a:rPr>
                        <a:t>日付け</a:t>
                      </a:r>
                      <a:r>
                        <a:rPr lang="en-US" altLang="ja-JP" sz="1400" b="0" u="none" strike="noStrike" dirty="0">
                          <a:solidFill>
                            <a:srgbClr val="000000"/>
                          </a:solidFill>
                          <a:effectLst/>
                        </a:rPr>
                        <a:t>13</a:t>
                      </a:r>
                      <a:r>
                        <a:rPr lang="ja-JP" altLang="en-US" sz="1400" b="0" u="none" strike="noStrike" dirty="0">
                          <a:solidFill>
                            <a:srgbClr val="000000"/>
                          </a:solidFill>
                          <a:effectLst/>
                        </a:rPr>
                        <a:t>統計第</a:t>
                      </a:r>
                      <a:r>
                        <a:rPr lang="en-US" altLang="ja-JP" sz="1400" b="0" u="none" strike="noStrike" dirty="0">
                          <a:solidFill>
                            <a:srgbClr val="000000"/>
                          </a:solidFill>
                          <a:effectLst/>
                        </a:rPr>
                        <a:t>956</a:t>
                      </a:r>
                      <a:r>
                        <a:rPr lang="ja-JP" altLang="en-US" sz="1400" b="0" u="none" strike="noStrike" dirty="0">
                          <a:solidFill>
                            <a:srgbClr val="000000"/>
                          </a:solidFill>
                          <a:effectLst/>
                        </a:rPr>
                        <a:t>号農林水産省大臣官房統計情報部長通知）の農業地域類型区分別基準指標において、中間農業地域又は山間農業地域に分類されている地域である。</a:t>
                      </a:r>
                      <a:endParaRPr lang="ja-JP" altLang="en-US" sz="1400" b="0" i="0" u="none" strike="noStrike" dirty="0">
                        <a:solidFill>
                          <a:srgbClr val="000000"/>
                        </a:solidFill>
                        <a:effectLst/>
                        <a:latin typeface="+mn-ea"/>
                        <a:ea typeface="+mn-ea"/>
                      </a:endParaRPr>
                    </a:p>
                  </a:txBody>
                  <a:tcPr marL="4295" marR="4295" marT="4295" marB="0" anchor="ctr"/>
                </a:tc>
                <a:tc>
                  <a:txBody>
                    <a:bodyPr/>
                    <a:lstStyle/>
                    <a:p>
                      <a:pPr marL="36000" algn="l"/>
                      <a:r>
                        <a:rPr lang="ja-JP" altLang="en-US" sz="1400" b="0" u="none" strike="noStrike" dirty="0">
                          <a:solidFill>
                            <a:srgbClr val="000000"/>
                          </a:solidFill>
                          <a:effectLst/>
                        </a:rPr>
                        <a:t>平均ポイントに２点加点する。</a:t>
                      </a:r>
                      <a:endParaRPr kumimoji="1" lang="ja-JP" altLang="en-US" sz="1400" dirty="0">
                        <a:latin typeface="+mn-ea"/>
                        <a:ea typeface="+mn-ea"/>
                      </a:endParaRPr>
                    </a:p>
                  </a:txBody>
                  <a:tcPr marL="4295" marR="4295" marT="4295"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rgbClr val="000000"/>
                          </a:solidFill>
                          <a:effectLst/>
                          <a:uLnTx/>
                          <a:uFillTx/>
                        </a:rPr>
                        <a:t>・事業実施要望地区のすべてが中間農業地域又は山間農業地域に分類されている場合に加点します。</a:t>
                      </a:r>
                      <a:endParaRPr kumimoji="0" lang="ja-JP" altLang="en-US" sz="1400" b="0" i="0" u="none" strike="noStrike" kern="1200" cap="none" spc="0" normalizeH="0" baseline="0" noProof="0" dirty="0">
                        <a:ln>
                          <a:noFill/>
                        </a:ln>
                        <a:solidFill>
                          <a:srgbClr val="000000"/>
                        </a:solidFill>
                        <a:effectLst/>
                        <a:uLnTx/>
                        <a:uFillTx/>
                        <a:latin typeface="+mn-ea"/>
                        <a:ea typeface="+mn-ea"/>
                        <a:cs typeface="+mn-cs"/>
                      </a:endParaRPr>
                    </a:p>
                  </a:txBody>
                  <a:tcPr marL="72000" marR="72000" marT="36000" marB="36000"/>
                </a:tc>
                <a:extLst>
                  <a:ext uri="{0D108BD9-81ED-4DB2-BD59-A6C34878D82A}">
                    <a16:rowId xmlns:a16="http://schemas.microsoft.com/office/drawing/2014/main" val="2669199392"/>
                  </a:ext>
                </a:extLst>
              </a:tr>
              <a:tr h="411202">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②農地の集約化等の取組の緊急性</a:t>
                      </a:r>
                      <a:endParaRPr kumimoji="1" lang="ja-JP" altLang="en-US" sz="1400" b="0" dirty="0">
                        <a:solidFill>
                          <a:schemeClr val="tx1"/>
                        </a:solidFill>
                        <a:latin typeface="+mn-ea"/>
                        <a:ea typeface="+mn-ea"/>
                      </a:endParaRPr>
                    </a:p>
                  </a:txBody>
                  <a:tcPr marL="72000" marR="72000" marT="36000" marB="36000" vert="eaVert" anchor="ctr"/>
                </a:tc>
                <a:tc gridSpan="3">
                  <a:txBody>
                    <a:bodyPr/>
                    <a:lstStyle/>
                    <a:p>
                      <a:r>
                        <a:rPr lang="ja-JP" altLang="en-US" sz="1400" b="0" u="none" strike="noStrike" dirty="0">
                          <a:solidFill>
                            <a:srgbClr val="000000"/>
                          </a:solidFill>
                          <a:effectLst/>
                        </a:rPr>
                        <a:t>以下のいずれかに該当している。</a:t>
                      </a:r>
                      <a:endParaRPr kumimoji="0" lang="ja-JP" altLang="en-US" sz="1400" b="0" i="0" u="none" strike="noStrike" kern="1200" cap="none" spc="0" normalizeH="0" baseline="0" noProof="0" dirty="0">
                        <a:ln>
                          <a:noFill/>
                        </a:ln>
                        <a:solidFill>
                          <a:srgbClr val="000000"/>
                        </a:solidFill>
                        <a:effectLst/>
                        <a:uLnTx/>
                        <a:uFillTx/>
                        <a:latin typeface="+mn-ea"/>
                        <a:ea typeface="+mn-ea"/>
                        <a:cs typeface="+mn-cs"/>
                      </a:endParaRPr>
                    </a:p>
                  </a:txBody>
                  <a:tcPr marL="72000" marR="72000" marT="36000" marB="36000" anchor="ctr"/>
                </a:tc>
                <a:tc hMerge="1">
                  <a:txBody>
                    <a:bodyPr/>
                    <a:lstStyle/>
                    <a:p>
                      <a:endParaRPr kumimoji="1" lang="ja-JP" altLang="en-US"/>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endParaRPr kumimoji="0" lang="ja-JP" altLang="en-US" sz="1400" b="0" i="0" u="none" strike="noStrike" kern="1200" cap="none" spc="0" normalizeH="0" baseline="0" noProof="0" dirty="0">
                        <a:ln>
                          <a:noFill/>
                        </a:ln>
                        <a:solidFill>
                          <a:srgbClr val="000000"/>
                        </a:solidFill>
                        <a:effectLst/>
                        <a:uLnTx/>
                        <a:uFillTx/>
                        <a:latin typeface="+mn-ea"/>
                        <a:ea typeface="+mn-ea"/>
                        <a:cs typeface="+mn-cs"/>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88947554"/>
                  </a:ext>
                </a:extLst>
              </a:tr>
              <a:tr h="127609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bg1"/>
                        </a:solidFill>
                        <a:latin typeface="+mn-ea"/>
                        <a:ea typeface="+mn-ea"/>
                      </a:endParaRPr>
                    </a:p>
                  </a:txBody>
                  <a:tcPr marL="72000" marR="72000" marT="36000" marB="36000" vert="eaVert" anchor="ctr">
                    <a:solidFill>
                      <a:srgbClr val="4472C4"/>
                    </a:solidFill>
                  </a:tcPr>
                </a:tc>
                <a:tc>
                  <a:txBody>
                    <a:bodyPr/>
                    <a:lstStyle/>
                    <a:p>
                      <a:pPr algn="l" rtl="0" fontAlgn="ctr"/>
                      <a:r>
                        <a:rPr lang="ja-JP" altLang="en-US" sz="1400" b="0" u="none" strike="noStrike" dirty="0">
                          <a:solidFill>
                            <a:srgbClr val="000000"/>
                          </a:solidFill>
                          <a:effectLst/>
                        </a:rPr>
                        <a:t>ア　事業実施要望地区内の将来の農地の出し手・受け手の状況が把握されており、認定農業者等が引き受けきれない面積が引き受けられる面積より１割以上多い。</a:t>
                      </a:r>
                      <a:endParaRPr lang="ja-JP" altLang="en-US" sz="1400" b="0" i="0" u="none" strike="noStrike" dirty="0">
                        <a:solidFill>
                          <a:srgbClr val="000000"/>
                        </a:solidFill>
                        <a:effectLst/>
                        <a:latin typeface="+mn-ea"/>
                        <a:ea typeface="+mn-ea"/>
                      </a:endParaRPr>
                    </a:p>
                  </a:txBody>
                  <a:tcPr marL="4295" marR="4295" marT="4295" marB="0"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solidFill>
                            <a:srgbClr val="000000"/>
                          </a:solidFill>
                          <a:effectLst/>
                        </a:rPr>
                        <a:t>平均ポイントに１点加点する。</a:t>
                      </a:r>
                      <a:endParaRPr kumimoji="1" lang="ja-JP" altLang="en-US" sz="1400" dirty="0">
                        <a:latin typeface="+mn-ea"/>
                        <a:ea typeface="+mn-ea"/>
                      </a:endParaRPr>
                    </a:p>
                  </a:txBody>
                  <a:tcPr marL="4295" marR="4295" marT="4295" marB="0" anchor="ct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srgbClr val="000000"/>
                          </a:solidFill>
                          <a:effectLst/>
                          <a:uLnTx/>
                          <a:uFillTx/>
                        </a:rPr>
                        <a:t>・アンケート調査結果等により現状が明らかである場合に加点します。</a:t>
                      </a:r>
                      <a:endParaRPr kumimoji="0" lang="ja-JP" altLang="en-US" sz="1400" b="0" i="0" u="none" strike="noStrike" kern="1200" cap="none" spc="0" normalizeH="0" baseline="0" noProof="0" dirty="0">
                        <a:ln>
                          <a:noFill/>
                        </a:ln>
                        <a:solidFill>
                          <a:srgbClr val="000000"/>
                        </a:solidFill>
                        <a:effectLst/>
                        <a:uLnTx/>
                        <a:uFillTx/>
                        <a:latin typeface="+mn-ea"/>
                        <a:ea typeface="+mn-ea"/>
                        <a:cs typeface="+mn-cs"/>
                      </a:endParaRPr>
                    </a:p>
                  </a:txBody>
                  <a:tcPr marL="72000" marR="72000" marT="36000" marB="36000"/>
                </a:tc>
                <a:extLst>
                  <a:ext uri="{0D108BD9-81ED-4DB2-BD59-A6C34878D82A}">
                    <a16:rowId xmlns:a16="http://schemas.microsoft.com/office/drawing/2014/main" val="2689920561"/>
                  </a:ext>
                </a:extLst>
              </a:tr>
              <a:tr h="122894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bg1"/>
                        </a:solidFill>
                        <a:latin typeface="+mn-ea"/>
                        <a:ea typeface="+mn-ea"/>
                      </a:endParaRPr>
                    </a:p>
                  </a:txBody>
                  <a:tcPr marL="72000" marR="72000" marT="36000" marB="36000" vert="eaVert" anchor="ctr">
                    <a:solidFill>
                      <a:srgbClr val="4472C4"/>
                    </a:solidFill>
                  </a:tcPr>
                </a:tc>
                <a:tc>
                  <a:txBody>
                    <a:bodyPr/>
                    <a:lstStyle/>
                    <a:p>
                      <a:pPr algn="l" rtl="0" fontAlgn="ctr"/>
                      <a:r>
                        <a:rPr lang="ja-JP" altLang="en-US" sz="1400" b="0" u="none" strike="noStrike" dirty="0">
                          <a:solidFill>
                            <a:srgbClr val="000000"/>
                          </a:solidFill>
                          <a:effectLst/>
                        </a:rPr>
                        <a:t>イ　事業実施要望地区内の将来の農地の出し手・受け手の状況が把握されており、認定農業者等が引き受けきれない面積が引き受けられる面積より２割以上多い。</a:t>
                      </a:r>
                      <a:endParaRPr lang="ja-JP" altLang="en-US" sz="1400" b="0" i="0" u="none" strike="noStrike" dirty="0">
                        <a:solidFill>
                          <a:srgbClr val="000000"/>
                        </a:solidFill>
                        <a:effectLst/>
                        <a:latin typeface="+mn-ea"/>
                        <a:ea typeface="+mn-ea"/>
                      </a:endParaRPr>
                    </a:p>
                  </a:txBody>
                  <a:tcPr marL="4295" marR="4295" marT="4295" marB="0"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solidFill>
                            <a:srgbClr val="000000"/>
                          </a:solidFill>
                          <a:effectLst/>
                        </a:rPr>
                        <a:t>平均ポイントに２点加点する。</a:t>
                      </a:r>
                      <a:endParaRPr kumimoji="1" lang="ja-JP" altLang="en-US" sz="1400" dirty="0">
                        <a:latin typeface="+mn-ea"/>
                        <a:ea typeface="+mn-ea"/>
                      </a:endParaRPr>
                    </a:p>
                  </a:txBody>
                  <a:tcPr marL="4295" marR="4295" marT="4295" marB="0" anchor="ctr"/>
                </a:tc>
                <a:tc vMerge="1">
                  <a:txBody>
                    <a:bodyPr/>
                    <a:lstStyle/>
                    <a:p>
                      <a:endParaRPr kumimoji="1" lang="ja-JP" altLang="en-US"/>
                    </a:p>
                  </a:txBody>
                  <a:tcPr/>
                </a:tc>
                <a:extLst>
                  <a:ext uri="{0D108BD9-81ED-4DB2-BD59-A6C34878D82A}">
                    <a16:rowId xmlns:a16="http://schemas.microsoft.com/office/drawing/2014/main" val="1221459619"/>
                  </a:ext>
                </a:extLst>
              </a:tr>
              <a:tr h="147638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n-ea"/>
                          <a:ea typeface="+mn-ea"/>
                        </a:rPr>
                        <a:t>③地域計画の策定</a:t>
                      </a:r>
                    </a:p>
                  </a:txBody>
                  <a:tcPr marL="72000" marR="72000" marT="36000" marB="36000" anchor="ctr">
                    <a:solidFill>
                      <a:srgbClr val="4472C4"/>
                    </a:solidFill>
                  </a:tcPr>
                </a:tc>
                <a:tc>
                  <a:txBody>
                    <a:bodyPr/>
                    <a:lstStyle/>
                    <a:p>
                      <a:pPr algn="l" rtl="0" fontAlgn="ctr"/>
                      <a:r>
                        <a:rPr lang="ja-JP" altLang="en-US" sz="1400" b="0" u="none" strike="noStrike" dirty="0">
                          <a:solidFill>
                            <a:srgbClr val="000000"/>
                          </a:solidFill>
                          <a:effectLst/>
                        </a:rPr>
                        <a:t>ウ　事業実施要望地区内の将来の農地の出し手・受け手の状況が把握されており、認定農業者等が引き受けきれない面積が引き受けられる面積より３割以上多い。</a:t>
                      </a:r>
                      <a:endParaRPr lang="ja-JP" altLang="en-US" sz="1400" b="0" i="0" u="none" strike="noStrike" dirty="0">
                        <a:solidFill>
                          <a:srgbClr val="000000"/>
                        </a:solidFill>
                        <a:effectLst/>
                        <a:latin typeface="+mn-ea"/>
                        <a:ea typeface="+mn-ea"/>
                      </a:endParaRPr>
                    </a:p>
                  </a:txBody>
                  <a:tcPr marL="4295" marR="4295" marT="4295" marB="0"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u="none" strike="noStrike" dirty="0">
                          <a:solidFill>
                            <a:srgbClr val="000000"/>
                          </a:solidFill>
                          <a:effectLst/>
                        </a:rPr>
                        <a:t>平均ポイントに３点加点する。</a:t>
                      </a:r>
                      <a:endParaRPr kumimoji="1" lang="ja-JP" altLang="en-US" sz="1400" dirty="0">
                        <a:latin typeface="+mn-ea"/>
                        <a:ea typeface="+mn-ea"/>
                      </a:endParaRPr>
                    </a:p>
                  </a:txBody>
                  <a:tcPr marL="4295" marR="4295" marT="4295" marB="0" anchor="ctr"/>
                </a:tc>
                <a:tc vMerge="1">
                  <a:txBody>
                    <a:bodyPr/>
                    <a:lstStyle/>
                    <a:p>
                      <a:endParaRPr kumimoji="1" lang="ja-JP" altLang="en-US"/>
                    </a:p>
                  </a:txBody>
                  <a:tcPr/>
                </a:tc>
                <a:extLst>
                  <a:ext uri="{0D108BD9-81ED-4DB2-BD59-A6C34878D82A}">
                    <a16:rowId xmlns:a16="http://schemas.microsoft.com/office/drawing/2014/main" val="715994530"/>
                  </a:ext>
                </a:extLst>
              </a:tr>
            </a:tbl>
          </a:graphicData>
        </a:graphic>
      </p:graphicFrame>
      <p:sp>
        <p:nvSpPr>
          <p:cNvPr id="2" name="正方形/長方形 1">
            <a:extLst>
              <a:ext uri="{FF2B5EF4-FFF2-40B4-BE49-F238E27FC236}">
                <a16:creationId xmlns:a16="http://schemas.microsoft.com/office/drawing/2014/main" id="{CE9DBD8B-B355-420B-A397-2B0908230975}"/>
              </a:ext>
            </a:extLst>
          </p:cNvPr>
          <p:cNvSpPr/>
          <p:nvPr/>
        </p:nvSpPr>
        <p:spPr>
          <a:xfrm>
            <a:off x="7455699" y="-1390817"/>
            <a:ext cx="4953000" cy="355225"/>
          </a:xfrm>
          <a:prstGeom prst="rect">
            <a:avLst/>
          </a:prstGeom>
        </p:spPr>
        <p:txBody>
          <a:bodyPr>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ja-JP" altLang="en-US" sz="854" b="0" i="0" u="none" strike="noStrike" kern="1200" cap="none" spc="0" normalizeH="0" baseline="0" noProof="0" dirty="0">
              <a:ln>
                <a:noFill/>
              </a:ln>
              <a:solidFill>
                <a:srgbClr val="000000"/>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854" b="0" i="0" u="none" strike="noStrike" kern="1200" cap="none" spc="0" normalizeH="0" baseline="0" noProof="0" dirty="0">
                <a:ln>
                  <a:noFill/>
                </a:ln>
                <a:solidFill>
                  <a:srgbClr val="000000"/>
                </a:solidFill>
                <a:effectLst/>
                <a:uLnTx/>
                <a:uFillTx/>
                <a:latin typeface="游ゴシック Light" panose="020B0300000000000000" pitchFamily="50" charset="-128"/>
                <a:ea typeface="游ゴシック Light" panose="020B0300000000000000" pitchFamily="50" charset="-128"/>
                <a:cs typeface="+mn-cs"/>
              </a:rPr>
              <a:t>・</a:t>
            </a:r>
            <a:endParaRPr kumimoji="0" lang="ja-JP" altLang="en-US" sz="854"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5" name="正方形/長方形 4">
            <a:extLst>
              <a:ext uri="{FF2B5EF4-FFF2-40B4-BE49-F238E27FC236}">
                <a16:creationId xmlns:a16="http://schemas.microsoft.com/office/drawing/2014/main" id="{B8CEA585-D898-EAD6-9A44-AE7BB3479942}"/>
              </a:ext>
            </a:extLst>
          </p:cNvPr>
          <p:cNvSpPr/>
          <p:nvPr/>
        </p:nvSpPr>
        <p:spPr>
          <a:xfrm>
            <a:off x="1744576" y="10226"/>
            <a:ext cx="6408712" cy="317476"/>
          </a:xfrm>
          <a:prstGeom prst="rect">
            <a:avLst/>
          </a:prstGeom>
          <a:solidFill>
            <a:schemeClr val="accent6"/>
          </a:solidFill>
          <a:ln w="95250" cmpd="tri">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800" b="1" i="0" u="none" strike="noStrike" kern="1200" cap="none" spc="0" normalizeH="0" baseline="0" noProof="0" dirty="0">
                <a:ln>
                  <a:noFill/>
                </a:ln>
                <a:solidFill>
                  <a:prstClr val="white"/>
                </a:solidFill>
                <a:effectLst/>
                <a:uLnTx/>
                <a:uFillTx/>
                <a:latin typeface="+mn-ea"/>
                <a:cs typeface="+mn-cs"/>
              </a:rPr>
              <a:t>【 </a:t>
            </a:r>
            <a:r>
              <a:rPr kumimoji="0" lang="ja-JP" altLang="en-US" sz="1800" b="1" i="0" u="none" strike="noStrike" kern="1200" cap="none" spc="0" normalizeH="0" baseline="0" noProof="0" dirty="0">
                <a:ln>
                  <a:noFill/>
                </a:ln>
                <a:solidFill>
                  <a:prstClr val="white"/>
                </a:solidFill>
                <a:effectLst/>
                <a:uLnTx/>
                <a:uFillTx/>
                <a:latin typeface="+mn-ea"/>
                <a:cs typeface="+mn-cs"/>
              </a:rPr>
              <a:t>地 区 配 分 基 準 表 </a:t>
            </a:r>
            <a:r>
              <a:rPr kumimoji="0" lang="en-US" altLang="ja-JP" sz="1800" b="1" i="0" u="none" strike="noStrike" kern="1200" cap="none" spc="0" normalizeH="0" baseline="0" noProof="0" dirty="0">
                <a:ln>
                  <a:noFill/>
                </a:ln>
                <a:solidFill>
                  <a:prstClr val="white"/>
                </a:solidFill>
                <a:effectLst/>
                <a:uLnTx/>
                <a:uFillTx/>
                <a:latin typeface="+mn-ea"/>
                <a:cs typeface="+mn-cs"/>
              </a:rPr>
              <a:t>】</a:t>
            </a:r>
            <a:r>
              <a:rPr kumimoji="0" lang="ja-JP" altLang="en-US" sz="1800" b="1" i="0" u="none" strike="noStrike" kern="1200" cap="none" spc="0" normalizeH="0" baseline="0" noProof="0" dirty="0">
                <a:ln>
                  <a:noFill/>
                </a:ln>
                <a:solidFill>
                  <a:prstClr val="white"/>
                </a:solidFill>
                <a:effectLst/>
                <a:uLnTx/>
                <a:uFillTx/>
                <a:latin typeface="+mn-ea"/>
                <a:cs typeface="+mn-cs"/>
              </a:rPr>
              <a:t>（集約型農業経営優先枠）</a:t>
            </a:r>
            <a:endParaRPr kumimoji="0" lang="en-US" altLang="ja-JP" sz="1800" b="1" i="0" u="none" strike="noStrike" kern="1200" cap="none" spc="0" normalizeH="0" baseline="0" noProof="0" dirty="0">
              <a:ln>
                <a:noFill/>
              </a:ln>
              <a:solidFill>
                <a:prstClr val="white"/>
              </a:solidFill>
              <a:effectLst/>
              <a:uLnTx/>
              <a:uFillTx/>
              <a:latin typeface="+mn-ea"/>
              <a:cs typeface="+mn-cs"/>
            </a:endParaRPr>
          </a:p>
        </p:txBody>
      </p:sp>
      <p:sp>
        <p:nvSpPr>
          <p:cNvPr id="7" name="スライド番号プレースホルダー 6">
            <a:extLst>
              <a:ext uri="{FF2B5EF4-FFF2-40B4-BE49-F238E27FC236}">
                <a16:creationId xmlns:a16="http://schemas.microsoft.com/office/drawing/2014/main" id="{45B78E58-FA3E-97F7-F162-43D5AAA88F2A}"/>
              </a:ext>
            </a:extLst>
          </p:cNvPr>
          <p:cNvSpPr>
            <a:spLocks noGrp="1"/>
          </p:cNvSpPr>
          <p:nvPr>
            <p:ph type="sldNum" sz="quarter" idx="12"/>
          </p:nvPr>
        </p:nvSpPr>
        <p:spPr>
          <a:xfrm>
            <a:off x="6969224" y="6372000"/>
            <a:ext cx="2228850" cy="365125"/>
          </a:xfrm>
        </p:spPr>
        <p:txBody>
          <a:bodyPr/>
          <a:lstStyle/>
          <a:p>
            <a:fld id="{64452A23-BFEA-43FD-98FB-69091C0AE9EE}" type="slidenum">
              <a:rPr kumimoji="1" lang="ja-JP" altLang="en-US" smtClean="0">
                <a:solidFill>
                  <a:schemeClr val="tx1"/>
                </a:solidFill>
              </a:rPr>
              <a:pPr/>
              <a:t>27</a:t>
            </a:fld>
            <a:endParaRPr kumimoji="1" lang="ja-JP" altLang="en-US" dirty="0">
              <a:solidFill>
                <a:schemeClr val="tx1"/>
              </a:solidFill>
            </a:endParaRPr>
          </a:p>
        </p:txBody>
      </p:sp>
    </p:spTree>
    <p:extLst>
      <p:ext uri="{BB962C8B-B14F-4D97-AF65-F5344CB8AC3E}">
        <p14:creationId xmlns:p14="http://schemas.microsoft.com/office/powerpoint/2010/main" val="907281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39CB08C8-660D-40CD-8596-129ED2C3045F}"/>
              </a:ext>
            </a:extLst>
          </p:cNvPr>
          <p:cNvSpPr/>
          <p:nvPr/>
        </p:nvSpPr>
        <p:spPr>
          <a:xfrm>
            <a:off x="4194702" y="2152831"/>
            <a:ext cx="5760073" cy="4217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4295" tIns="37148" rIns="74295" bIns="37148"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894"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cxnSp>
        <p:nvCxnSpPr>
          <p:cNvPr id="29" name="直線コネクタ 28">
            <a:extLst>
              <a:ext uri="{FF2B5EF4-FFF2-40B4-BE49-F238E27FC236}">
                <a16:creationId xmlns:a16="http://schemas.microsoft.com/office/drawing/2014/main" id="{62AC2EFE-E7A6-422D-AEC9-024C21AF2B35}"/>
              </a:ext>
            </a:extLst>
          </p:cNvPr>
          <p:cNvCxnSpPr>
            <a:cxnSpLocks/>
          </p:cNvCxnSpPr>
          <p:nvPr/>
        </p:nvCxnSpPr>
        <p:spPr>
          <a:xfrm>
            <a:off x="670424" y="409589"/>
            <a:ext cx="8565146" cy="0"/>
          </a:xfrm>
          <a:prstGeom prst="line">
            <a:avLst/>
          </a:prstGeom>
          <a:ln w="60325" cmpd="thickThi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2D02315-59E8-4DAC-9F05-454BD16ACD9B}"/>
              </a:ext>
            </a:extLst>
          </p:cNvPr>
          <p:cNvSpPr/>
          <p:nvPr/>
        </p:nvSpPr>
        <p:spPr>
          <a:xfrm>
            <a:off x="609557" y="-19549"/>
            <a:ext cx="8680333"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　</a:t>
            </a:r>
            <a:r>
              <a:rPr lang="en-US" altLang="ja-JP" sz="2000" b="1" dirty="0">
                <a:solidFill>
                  <a:schemeClr val="accent6"/>
                </a:solidFill>
                <a:latin typeface="メイリオ" panose="020B0604030504040204" pitchFamily="50" charset="-128"/>
                <a:ea typeface="メイリオ" panose="020B0604030504040204" pitchFamily="50" charset="-128"/>
              </a:rPr>
              <a:t>Ⅵ</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助成対象者に対する指導事項</a:t>
            </a:r>
          </a:p>
        </p:txBody>
      </p:sp>
      <p:cxnSp>
        <p:nvCxnSpPr>
          <p:cNvPr id="53" name="直線コネクタ 52">
            <a:extLst>
              <a:ext uri="{FF2B5EF4-FFF2-40B4-BE49-F238E27FC236}">
                <a16:creationId xmlns:a16="http://schemas.microsoft.com/office/drawing/2014/main" id="{09139BBE-2B76-4E54-A248-FAC3D61A8944}"/>
              </a:ext>
            </a:extLst>
          </p:cNvPr>
          <p:cNvCxnSpPr>
            <a:cxnSpLocks/>
          </p:cNvCxnSpPr>
          <p:nvPr/>
        </p:nvCxnSpPr>
        <p:spPr>
          <a:xfrm>
            <a:off x="670424" y="409589"/>
            <a:ext cx="8565146"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57" name="テキスト ボックス 56">
            <a:extLst>
              <a:ext uri="{FF2B5EF4-FFF2-40B4-BE49-F238E27FC236}">
                <a16:creationId xmlns:a16="http://schemas.microsoft.com/office/drawing/2014/main" id="{ECCDA195-2D68-44C5-AF9C-2E8BB2ECE069}"/>
              </a:ext>
            </a:extLst>
          </p:cNvPr>
          <p:cNvSpPr txBox="1"/>
          <p:nvPr/>
        </p:nvSpPr>
        <p:spPr>
          <a:xfrm>
            <a:off x="117948" y="625820"/>
            <a:ext cx="9788052"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事業実施主体から助成対象者に対する指導事項について、取りまとめたものです。（地域の状況等による独自の指導事項を否定するものではありません。事業趣旨に照らし、適宜ご対応ください。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なお、追加的信用供与補助事業の助成対象者（農業信用基金協会）に対する指導事項については、ここでは取りまとめていませんが、交付決定等時に事業実施要綱に即して適切にご指導願います。</a:t>
            </a:r>
          </a:p>
        </p:txBody>
      </p:sp>
      <p:graphicFrame>
        <p:nvGraphicFramePr>
          <p:cNvPr id="3" name="表 2">
            <a:extLst>
              <a:ext uri="{FF2B5EF4-FFF2-40B4-BE49-F238E27FC236}">
                <a16:creationId xmlns:a16="http://schemas.microsoft.com/office/drawing/2014/main" id="{21554A02-87C5-341A-E745-43DA717EF419}"/>
              </a:ext>
            </a:extLst>
          </p:cNvPr>
          <p:cNvGraphicFramePr>
            <a:graphicFrameLocks noGrp="1"/>
          </p:cNvGraphicFramePr>
          <p:nvPr>
            <p:extLst>
              <p:ext uri="{D42A27DB-BD31-4B8C-83A1-F6EECF244321}">
                <p14:modId xmlns:p14="http://schemas.microsoft.com/office/powerpoint/2010/main" val="879368052"/>
              </p:ext>
            </p:extLst>
          </p:nvPr>
        </p:nvGraphicFramePr>
        <p:xfrm>
          <a:off x="58024" y="1635340"/>
          <a:ext cx="9788052" cy="5087356"/>
        </p:xfrm>
        <a:graphic>
          <a:graphicData uri="http://schemas.openxmlformats.org/drawingml/2006/table">
            <a:tbl>
              <a:tblPr firstRow="1">
                <a:tableStyleId>{93296810-A885-4BE3-A3E7-6D5BEEA58F35}</a:tableStyleId>
              </a:tblPr>
              <a:tblGrid>
                <a:gridCol w="576993">
                  <a:extLst>
                    <a:ext uri="{9D8B030D-6E8A-4147-A177-3AD203B41FA5}">
                      <a16:colId xmlns:a16="http://schemas.microsoft.com/office/drawing/2014/main" val="3865576494"/>
                    </a:ext>
                  </a:extLst>
                </a:gridCol>
                <a:gridCol w="9211059">
                  <a:extLst>
                    <a:ext uri="{9D8B030D-6E8A-4147-A177-3AD203B41FA5}">
                      <a16:colId xmlns:a16="http://schemas.microsoft.com/office/drawing/2014/main" val="3380851634"/>
                    </a:ext>
                  </a:extLst>
                </a:gridCol>
              </a:tblGrid>
              <a:tr h="443356">
                <a:tc>
                  <a:txBody>
                    <a:bodyPr/>
                    <a:lstStyle/>
                    <a:p>
                      <a:pPr algn="ctr" fontAlgn="ctr"/>
                      <a:r>
                        <a:rPr lang="ja-JP" altLang="en-US" sz="1200" u="none" strike="noStrike" dirty="0">
                          <a:solidFill>
                            <a:schemeClr val="bg1"/>
                          </a:solidFill>
                          <a:effectLst/>
                        </a:rPr>
                        <a:t>指導</a:t>
                      </a:r>
                      <a:endParaRPr lang="en-US" altLang="ja-JP" sz="1200" u="none" strike="noStrike" dirty="0">
                        <a:solidFill>
                          <a:schemeClr val="bg1"/>
                        </a:solidFill>
                        <a:effectLst/>
                      </a:endParaRPr>
                    </a:p>
                    <a:p>
                      <a:pPr algn="ctr" fontAlgn="ctr"/>
                      <a:r>
                        <a:rPr lang="ja-JP" altLang="en-US" sz="1200" u="none" strike="noStrike" dirty="0">
                          <a:solidFill>
                            <a:schemeClr val="bg1"/>
                          </a:solidFill>
                          <a:effectLst/>
                        </a:rPr>
                        <a:t>時期</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3798" marR="3798" marT="3798" marB="0" anchor="ctr"/>
                </a:tc>
                <a:tc>
                  <a:txBody>
                    <a:bodyPr/>
                    <a:lstStyle/>
                    <a:p>
                      <a:pPr algn="ctr" fontAlgn="ctr"/>
                      <a:r>
                        <a:rPr lang="ja-JP" altLang="en-US" sz="1600" u="none" strike="noStrike" dirty="0">
                          <a:solidFill>
                            <a:schemeClr val="bg1"/>
                          </a:solidFill>
                          <a:effectLst/>
                        </a:rPr>
                        <a:t>指　　　　導　　　　事　　　　項</a:t>
                      </a:r>
                      <a:endParaRPr lang="ja-JP" altLang="en-US" sz="1600" b="0" i="0" u="none" strike="noStrike" dirty="0">
                        <a:solidFill>
                          <a:schemeClr val="bg1"/>
                        </a:solidFill>
                        <a:effectLst/>
                        <a:latin typeface="メイリオ" panose="020B0604030504040204" pitchFamily="50" charset="-128"/>
                        <a:ea typeface="メイリオ" panose="020B0604030504040204" pitchFamily="50" charset="-128"/>
                      </a:endParaRPr>
                    </a:p>
                  </a:txBody>
                  <a:tcPr marL="3798" marR="3798" marT="3798" marB="0" anchor="ctr"/>
                </a:tc>
                <a:extLst>
                  <a:ext uri="{0D108BD9-81ED-4DB2-BD59-A6C34878D82A}">
                    <a16:rowId xmlns:a16="http://schemas.microsoft.com/office/drawing/2014/main" val="1675921623"/>
                  </a:ext>
                </a:extLst>
              </a:tr>
              <a:tr h="360000">
                <a:tc rowSpan="5">
                  <a:txBody>
                    <a:bodyPr/>
                    <a:lstStyle/>
                    <a:p>
                      <a:pPr algn="ctr" fontAlgn="ctr"/>
                      <a:r>
                        <a:rPr lang="zh-TW" altLang="en-US" sz="1200" u="none" strike="noStrike" dirty="0">
                          <a:solidFill>
                            <a:schemeClr val="tx1"/>
                          </a:solidFill>
                          <a:effectLst/>
                          <a:latin typeface="游ゴシック" panose="020B0400000000000000" pitchFamily="50" charset="-128"/>
                          <a:ea typeface="游ゴシック" panose="020B0400000000000000" pitchFamily="50" charset="-128"/>
                        </a:rPr>
                        <a:t>計画承認前</a:t>
                      </a:r>
                      <a:endParaRPr lang="zh-TW" altLang="en-US" sz="12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798" marR="3798" marT="3798" marB="0" vert="eaVert" anchor="ctr"/>
                </a:tc>
                <a:tc>
                  <a:txBody>
                    <a:bodyPr/>
                    <a:lstStyle/>
                    <a:p>
                      <a:pPr algn="l" fontAlgn="ctr"/>
                      <a:r>
                        <a:rPr lang="ja-JP" altLang="en-US" sz="1200" b="0" u="none" strike="noStrike" dirty="0">
                          <a:solidFill>
                            <a:srgbClr val="000000"/>
                          </a:solidFill>
                          <a:effectLst/>
                        </a:rPr>
                        <a:t>農作業安全対策を講じること　　</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3257770650"/>
                  </a:ext>
                </a:extLst>
              </a:tr>
              <a:tr h="360000">
                <a:tc vMerge="1">
                  <a:txBody>
                    <a:bodyPr/>
                    <a:lstStyle/>
                    <a:p>
                      <a:endParaRPr kumimoji="1" lang="ja-JP" altLang="en-US"/>
                    </a:p>
                  </a:txBody>
                  <a:tcPr/>
                </a:tc>
                <a:tc>
                  <a:txBody>
                    <a:bodyPr/>
                    <a:lstStyle/>
                    <a:p>
                      <a:pPr algn="l" fontAlgn="ctr"/>
                      <a:r>
                        <a:rPr lang="ja-JP" altLang="en-US" sz="1200" u="none" strike="noStrike" dirty="0">
                          <a:effectLst/>
                        </a:rPr>
                        <a:t>経営発展に向けた取組が円滑に進展するよう、支援機関を積極的に活用するよう努めること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941815272"/>
                  </a:ext>
                </a:extLst>
              </a:tr>
              <a:tr h="360000">
                <a:tc vMerge="1">
                  <a:txBody>
                    <a:bodyPr/>
                    <a:lstStyle/>
                    <a:p>
                      <a:endParaRPr kumimoji="1" lang="ja-JP" altLang="en-US"/>
                    </a:p>
                  </a:txBody>
                  <a:tcPr/>
                </a:tc>
                <a:tc>
                  <a:txBody>
                    <a:bodyPr/>
                    <a:lstStyle/>
                    <a:p>
                      <a:pPr algn="l" fontAlgn="ctr"/>
                      <a:r>
                        <a:rPr lang="ja-JP" altLang="en-US" sz="1200" u="none" strike="noStrike" dirty="0">
                          <a:effectLst/>
                        </a:rPr>
                        <a:t>農業版ＢＣＰ（事業継続計画）を策定するよう努めること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4100519662"/>
                  </a:ext>
                </a:extLst>
              </a:tr>
              <a:tr h="360000">
                <a:tc vMerge="1">
                  <a:txBody>
                    <a:bodyPr/>
                    <a:lstStyle/>
                    <a:p>
                      <a:endParaRPr kumimoji="1" lang="ja-JP" altLang="en-US"/>
                    </a:p>
                  </a:txBody>
                  <a:tcPr/>
                </a:tc>
                <a:tc>
                  <a:txBody>
                    <a:bodyPr/>
                    <a:lstStyle/>
                    <a:p>
                      <a:pPr algn="l" fontAlgn="ctr"/>
                      <a:r>
                        <a:rPr lang="ja-JP" altLang="en-US" sz="1200" u="none" strike="noStrike" dirty="0">
                          <a:effectLst/>
                        </a:rPr>
                        <a:t>青色申告を実施するよう努めること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381279131"/>
                  </a:ext>
                </a:extLst>
              </a:tr>
              <a:tr h="360000">
                <a:tc vMerge="1">
                  <a:txBody>
                    <a:bodyPr/>
                    <a:lstStyle/>
                    <a:p>
                      <a:endParaRPr kumimoji="1" lang="ja-JP" altLang="en-US"/>
                    </a:p>
                  </a:txBody>
                  <a:tcPr/>
                </a:tc>
                <a:tc>
                  <a:txBody>
                    <a:bodyPr/>
                    <a:lstStyle/>
                    <a:p>
                      <a:pPr algn="l" fontAlgn="ctr"/>
                      <a:r>
                        <a:rPr lang="ja-JP" altLang="en-US" sz="1200" u="none" strike="noStrike" dirty="0">
                          <a:effectLst/>
                        </a:rPr>
                        <a:t>環境負荷低減チェックシートの取組を実施すること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893524395"/>
                  </a:ext>
                </a:extLst>
              </a:tr>
              <a:tr h="360000">
                <a:tc rowSpan="3">
                  <a:txBody>
                    <a:bodyPr/>
                    <a:lstStyle/>
                    <a:p>
                      <a:pPr algn="ctr" fontAlgn="ctr"/>
                      <a:r>
                        <a:rPr lang="ja-JP" altLang="en-US" sz="1200" u="none" strike="noStrike" dirty="0">
                          <a:solidFill>
                            <a:schemeClr val="tx1"/>
                          </a:solidFill>
                          <a:effectLst/>
                        </a:rPr>
                        <a:t>事業着工前</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3798" marR="3798" marT="3798" marB="0" vert="eaVert" anchor="ctr"/>
                </a:tc>
                <a:tc>
                  <a:txBody>
                    <a:bodyPr/>
                    <a:lstStyle/>
                    <a:p>
                      <a:pPr algn="l" fontAlgn="ctr"/>
                      <a:r>
                        <a:rPr lang="ja-JP" altLang="en-US" sz="1200" u="none" strike="noStrike" dirty="0">
                          <a:effectLst/>
                        </a:rPr>
                        <a:t>個別経営体調書等の記載事項に即して、適切に機械等の導入等を行うこと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643483581"/>
                  </a:ext>
                </a:extLst>
              </a:tr>
              <a:tr h="1044000">
                <a:tc vMerge="1">
                  <a:txBody>
                    <a:bodyPr/>
                    <a:lstStyle/>
                    <a:p>
                      <a:endParaRPr kumimoji="1" lang="ja-JP" altLang="en-US"/>
                    </a:p>
                  </a:txBody>
                  <a:tcPr/>
                </a:tc>
                <a:tc>
                  <a:txBody>
                    <a:bodyPr/>
                    <a:lstStyle/>
                    <a:p>
                      <a:pPr algn="l" fontAlgn="ctr"/>
                      <a:r>
                        <a:rPr lang="ja-JP" altLang="en-US" sz="1200" u="none" strike="noStrike" dirty="0">
                          <a:solidFill>
                            <a:srgbClr val="FF0000"/>
                          </a:solidFill>
                          <a:effectLst/>
                        </a:rPr>
                        <a:t>事業実施主体からの助成金の交付決定に基づき着工すること</a:t>
                      </a:r>
                      <a:endParaRPr lang="en-US" altLang="ja-JP" sz="1200" u="none" strike="noStrike" dirty="0">
                        <a:solidFill>
                          <a:srgbClr val="FF0000"/>
                        </a:solidFill>
                        <a:effectLst/>
                      </a:endParaRPr>
                    </a:p>
                    <a:p>
                      <a:pPr algn="l" fontAlgn="ctr"/>
                      <a:endParaRPr lang="en-US" altLang="ja-JP" sz="400" u="none" strike="noStrike" dirty="0">
                        <a:solidFill>
                          <a:schemeClr val="tx1"/>
                        </a:solidFill>
                        <a:effectLst/>
                      </a:endParaRPr>
                    </a:p>
                    <a:p>
                      <a:pPr algn="l" fontAlgn="ctr"/>
                      <a:r>
                        <a:rPr lang="en-US" altLang="ja-JP" sz="1000" u="none" strike="noStrike" dirty="0">
                          <a:solidFill>
                            <a:schemeClr val="tx1"/>
                          </a:solidFill>
                          <a:effectLst/>
                        </a:rPr>
                        <a:t>※</a:t>
                      </a:r>
                      <a:r>
                        <a:rPr lang="ja-JP" altLang="en-US" sz="1000" u="none" strike="noStrike" dirty="0">
                          <a:solidFill>
                            <a:schemeClr val="tx1"/>
                          </a:solidFill>
                          <a:effectLst/>
                        </a:rPr>
                        <a:t>市町村等交付規則に交付決定前着工の規定がある場合</a:t>
                      </a:r>
                      <a:br>
                        <a:rPr lang="en-US" altLang="ja-JP" sz="1000" u="none" strike="noStrike" dirty="0">
                          <a:solidFill>
                            <a:schemeClr val="tx1"/>
                          </a:solidFill>
                          <a:effectLst/>
                        </a:rPr>
                      </a:br>
                      <a:r>
                        <a:rPr lang="ja-JP" altLang="en-US" sz="1000" u="none" strike="noStrike" dirty="0">
                          <a:solidFill>
                            <a:schemeClr val="tx1"/>
                          </a:solidFill>
                          <a:effectLst/>
                        </a:rPr>
                        <a:t>　緊急かつやむを得ない事情により交付決定前に事業を実施するときは、交付決定前着工届を提出すること。なお、交付決定前に着工する場合は、事業の内容が的確となり、かつ、助成金の交付が確実となってから必要最小限の範囲内で着工し、交付決定までのあらゆる損失費用は助成対象者自らの責任となることを了知すること。</a:t>
                      </a:r>
                      <a:endParaRPr lang="ja-JP" altLang="en-US" sz="10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094927329"/>
                  </a:ext>
                </a:extLst>
              </a:tr>
              <a:tr h="540000">
                <a:tc vMerge="1">
                  <a:txBody>
                    <a:bodyPr/>
                    <a:lstStyle/>
                    <a:p>
                      <a:endParaRPr kumimoji="1" lang="ja-JP" altLang="en-US"/>
                    </a:p>
                  </a:txBody>
                  <a:tcPr/>
                </a:tc>
                <a:tc>
                  <a:txBody>
                    <a:bodyPr/>
                    <a:lstStyle/>
                    <a:p>
                      <a:pPr algn="l" fontAlgn="ctr"/>
                      <a:r>
                        <a:rPr lang="ja-JP" altLang="en-US" sz="1200" u="none" strike="noStrike" dirty="0">
                          <a:solidFill>
                            <a:srgbClr val="FF0000"/>
                          </a:solidFill>
                          <a:effectLst/>
                        </a:rPr>
                        <a:t>機械等の導入に当たっては、中古機械等を含め、一般競争入札、複数の業者からの見積もり徴取等により、事業費の低減に向けた取組を行うこと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495389273"/>
                  </a:ext>
                </a:extLst>
              </a:tr>
              <a:tr h="360000">
                <a:tc rowSpan="2">
                  <a:txBody>
                    <a:bodyPr/>
                    <a:lstStyle/>
                    <a:p>
                      <a:pPr algn="ctr" fontAlgn="ctr"/>
                      <a:r>
                        <a:rPr lang="ja-JP" altLang="en-US" sz="1200" b="0" u="none" strike="noStrike" dirty="0">
                          <a:solidFill>
                            <a:schemeClr val="tx1"/>
                          </a:solidFill>
                          <a:effectLst/>
                        </a:rPr>
                        <a:t>事業</a:t>
                      </a:r>
                      <a:endParaRPr lang="en-US" altLang="ja-JP" sz="1200" b="0" u="none" strike="noStrike" dirty="0">
                        <a:solidFill>
                          <a:schemeClr val="tx1"/>
                        </a:solidFill>
                        <a:effectLst/>
                      </a:endParaRPr>
                    </a:p>
                    <a:p>
                      <a:pPr algn="ctr" fontAlgn="ctr"/>
                      <a:r>
                        <a:rPr lang="ja-JP" altLang="en-US" sz="1200" b="0" u="none" strike="noStrike" dirty="0">
                          <a:solidFill>
                            <a:schemeClr val="tx1"/>
                          </a:solidFill>
                          <a:effectLst/>
                        </a:rPr>
                        <a:t>着工後</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72000" marB="72000" vert="eaVert" anchor="ctr"/>
                </a:tc>
                <a:tc>
                  <a:txBody>
                    <a:bodyPr/>
                    <a:lstStyle/>
                    <a:p>
                      <a:pPr algn="l" fontAlgn="ctr"/>
                      <a:r>
                        <a:rPr lang="ja-JP" altLang="en-US" sz="1200" b="0" u="none" strike="noStrike" dirty="0">
                          <a:solidFill>
                            <a:schemeClr val="tx1"/>
                          </a:solidFill>
                          <a:effectLst/>
                        </a:rPr>
                        <a:t>事業に着工した場合には、着工届を提出すること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588150907"/>
                  </a:ext>
                </a:extLst>
              </a:tr>
              <a:tr h="540000">
                <a:tc vMerge="1">
                  <a:txBody>
                    <a:bodyPr/>
                    <a:lstStyle/>
                    <a:p>
                      <a:pPr algn="ctr" fontAlgn="ct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72000" marB="72000" vert="eaVert" anchor="ctr"/>
                </a:tc>
                <a:tc>
                  <a:txBody>
                    <a:bodyPr/>
                    <a:lstStyle/>
                    <a:p>
                      <a:pPr algn="l" fontAlgn="ctr"/>
                      <a:r>
                        <a:rPr lang="ja-JP" altLang="en-US" sz="1200" b="0" u="none" strike="noStrike" dirty="0">
                          <a:solidFill>
                            <a:srgbClr val="FF0000"/>
                          </a:solidFill>
                          <a:effectLst/>
                        </a:rPr>
                        <a:t>園芸施設共済、農機具共済、民間事業者が提供する保険又は施工・販売業者等による保証等に加入すること</a:t>
                      </a:r>
                      <a:endParaRPr lang="en-US" altLang="ja-JP" sz="1200" b="0" u="none" strike="noStrike" dirty="0">
                        <a:solidFill>
                          <a:srgbClr val="FF0000"/>
                        </a:solidFill>
                        <a:effectLst/>
                      </a:endParaRPr>
                    </a:p>
                    <a:p>
                      <a:pPr algn="l" fontAlgn="ctr"/>
                      <a:r>
                        <a:rPr lang="ja-JP" altLang="en-US" sz="1200" b="0" u="none" strike="noStrike" dirty="0">
                          <a:solidFill>
                            <a:srgbClr val="FF0000"/>
                          </a:solidFill>
                          <a:effectLst/>
                        </a:rPr>
                        <a:t>（加入期間：通年かつ処分制限期間満了まで）</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369816166"/>
                  </a:ext>
                </a:extLst>
              </a:tr>
            </a:tbl>
          </a:graphicData>
        </a:graphic>
      </p:graphicFrame>
      <p:sp>
        <p:nvSpPr>
          <p:cNvPr id="6" name="スライド番号プレースホルダー 5">
            <a:extLst>
              <a:ext uri="{FF2B5EF4-FFF2-40B4-BE49-F238E27FC236}">
                <a16:creationId xmlns:a16="http://schemas.microsoft.com/office/drawing/2014/main" id="{F23F1605-B922-953F-B63A-C645B1726A7E}"/>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28</a:t>
            </a:fld>
            <a:endParaRPr kumimoji="1" lang="ja-JP" altLang="en-US" dirty="0">
              <a:solidFill>
                <a:schemeClr val="tx1"/>
              </a:solidFill>
            </a:endParaRPr>
          </a:p>
        </p:txBody>
      </p:sp>
    </p:spTree>
    <p:extLst>
      <p:ext uri="{BB962C8B-B14F-4D97-AF65-F5344CB8AC3E}">
        <p14:creationId xmlns:p14="http://schemas.microsoft.com/office/powerpoint/2010/main" val="1040367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2FBE0791-0726-0689-34F6-8E7878838D11}"/>
              </a:ext>
            </a:extLst>
          </p:cNvPr>
          <p:cNvSpPr txBox="1"/>
          <p:nvPr/>
        </p:nvSpPr>
        <p:spPr>
          <a:xfrm>
            <a:off x="28338" y="6286679"/>
            <a:ext cx="9647658"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注１　「指導時期」は目安として記載したものです。</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２　</a:t>
            </a:r>
            <a:r>
              <a:rPr kumimoji="0" lang="ja-JP" altLang="en-US" sz="12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赤字</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の指導事項は、会計検査院の指摘等を踏まえた特に配意すべき指導事項です。</a:t>
            </a:r>
          </a:p>
        </p:txBody>
      </p:sp>
      <p:sp>
        <p:nvSpPr>
          <p:cNvPr id="18" name="正方形/長方形 17">
            <a:extLst>
              <a:ext uri="{FF2B5EF4-FFF2-40B4-BE49-F238E27FC236}">
                <a16:creationId xmlns:a16="http://schemas.microsoft.com/office/drawing/2014/main" id="{39CB08C8-660D-40CD-8596-129ED2C3045F}"/>
              </a:ext>
            </a:extLst>
          </p:cNvPr>
          <p:cNvSpPr/>
          <p:nvPr/>
        </p:nvSpPr>
        <p:spPr>
          <a:xfrm>
            <a:off x="4194702" y="2379334"/>
            <a:ext cx="5760073" cy="4217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4295" tIns="37148" rIns="74295" bIns="37148"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894"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3" name="表 2">
            <a:extLst>
              <a:ext uri="{FF2B5EF4-FFF2-40B4-BE49-F238E27FC236}">
                <a16:creationId xmlns:a16="http://schemas.microsoft.com/office/drawing/2014/main" id="{21554A02-87C5-341A-E745-43DA717EF419}"/>
              </a:ext>
            </a:extLst>
          </p:cNvPr>
          <p:cNvGraphicFramePr>
            <a:graphicFrameLocks noGrp="1"/>
          </p:cNvGraphicFramePr>
          <p:nvPr>
            <p:extLst>
              <p:ext uri="{D42A27DB-BD31-4B8C-83A1-F6EECF244321}">
                <p14:modId xmlns:p14="http://schemas.microsoft.com/office/powerpoint/2010/main" val="4182832405"/>
              </p:ext>
            </p:extLst>
          </p:nvPr>
        </p:nvGraphicFramePr>
        <p:xfrm>
          <a:off x="58016" y="155463"/>
          <a:ext cx="9791378" cy="6046391"/>
        </p:xfrm>
        <a:graphic>
          <a:graphicData uri="http://schemas.openxmlformats.org/drawingml/2006/table">
            <a:tbl>
              <a:tblPr firstRow="1">
                <a:tableStyleId>{93296810-A885-4BE3-A3E7-6D5BEEA58F35}</a:tableStyleId>
              </a:tblPr>
              <a:tblGrid>
                <a:gridCol w="468000">
                  <a:extLst>
                    <a:ext uri="{9D8B030D-6E8A-4147-A177-3AD203B41FA5}">
                      <a16:colId xmlns:a16="http://schemas.microsoft.com/office/drawing/2014/main" val="3865576494"/>
                    </a:ext>
                  </a:extLst>
                </a:gridCol>
                <a:gridCol w="9323378">
                  <a:extLst>
                    <a:ext uri="{9D8B030D-6E8A-4147-A177-3AD203B41FA5}">
                      <a16:colId xmlns:a16="http://schemas.microsoft.com/office/drawing/2014/main" val="3380851634"/>
                    </a:ext>
                  </a:extLst>
                </a:gridCol>
              </a:tblGrid>
              <a:tr h="454655">
                <a:tc>
                  <a:txBody>
                    <a:bodyPr/>
                    <a:lstStyle/>
                    <a:p>
                      <a:pPr algn="ctr" fontAlgn="ctr"/>
                      <a:r>
                        <a:rPr lang="ja-JP" altLang="en-US" sz="1200" u="none" strike="noStrike" dirty="0">
                          <a:solidFill>
                            <a:schemeClr val="bg1"/>
                          </a:solidFill>
                          <a:effectLst/>
                        </a:rPr>
                        <a:t>指導</a:t>
                      </a:r>
                      <a:endParaRPr lang="en-US" altLang="ja-JP" sz="1200" u="none" strike="noStrike" dirty="0">
                        <a:solidFill>
                          <a:schemeClr val="bg1"/>
                        </a:solidFill>
                        <a:effectLst/>
                      </a:endParaRPr>
                    </a:p>
                    <a:p>
                      <a:pPr algn="ctr" fontAlgn="ctr"/>
                      <a:r>
                        <a:rPr lang="ja-JP" altLang="en-US" sz="1200" u="none" strike="noStrike" dirty="0">
                          <a:solidFill>
                            <a:schemeClr val="bg1"/>
                          </a:solidFill>
                          <a:effectLst/>
                        </a:rPr>
                        <a:t>時期</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3798" marR="3798" marT="3798" marB="0" anchor="ctr"/>
                </a:tc>
                <a:tc>
                  <a:txBody>
                    <a:bodyPr/>
                    <a:lstStyle/>
                    <a:p>
                      <a:pPr algn="ctr" fontAlgn="ctr"/>
                      <a:r>
                        <a:rPr lang="ja-JP" altLang="en-US" sz="1600" u="none" strike="noStrike" dirty="0">
                          <a:solidFill>
                            <a:schemeClr val="bg1"/>
                          </a:solidFill>
                          <a:effectLst/>
                        </a:rPr>
                        <a:t>指　　　　導　　　　事　　　　項</a:t>
                      </a:r>
                      <a:endParaRPr lang="ja-JP" altLang="en-US" sz="1600" b="0" i="0" u="none" strike="noStrike" dirty="0">
                        <a:solidFill>
                          <a:schemeClr val="bg1"/>
                        </a:solidFill>
                        <a:effectLst/>
                        <a:latin typeface="メイリオ" panose="020B0604030504040204" pitchFamily="50" charset="-128"/>
                        <a:ea typeface="メイリオ" panose="020B0604030504040204" pitchFamily="50" charset="-128"/>
                      </a:endParaRPr>
                    </a:p>
                  </a:txBody>
                  <a:tcPr marL="3798" marR="3798" marT="3798" marB="0" anchor="ctr"/>
                </a:tc>
                <a:extLst>
                  <a:ext uri="{0D108BD9-81ED-4DB2-BD59-A6C34878D82A}">
                    <a16:rowId xmlns:a16="http://schemas.microsoft.com/office/drawing/2014/main" val="1675921623"/>
                  </a:ext>
                </a:extLst>
              </a:tr>
              <a:tr h="369174">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事業完了後</a:t>
                      </a: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rgbClr val="000000"/>
                          </a:solidFill>
                          <a:effectLst/>
                        </a:rPr>
                        <a:t>事業を完了した場合には、竣工届を提出すること</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910218735"/>
                  </a:ext>
                </a:extLst>
              </a:tr>
              <a:tr h="4233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anchor="ctr"/>
                </a:tc>
                <a:tc>
                  <a:txBody>
                    <a:bodyPr/>
                    <a:lstStyle/>
                    <a:p>
                      <a:pPr algn="l" fontAlgn="ctr"/>
                      <a:r>
                        <a:rPr lang="ja-JP" altLang="en-US" sz="1200" b="0" u="none" strike="noStrike" dirty="0">
                          <a:solidFill>
                            <a:srgbClr val="FF0000"/>
                          </a:solidFill>
                          <a:effectLst/>
                        </a:rPr>
                        <a:t>法定耐用年数（中古機械等の場合は中古資産耐用年数）に相当する期間に準じ処分制限期間を設定すること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3824346628"/>
                  </a:ext>
                </a:extLst>
              </a:tr>
              <a:tr h="36917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anchor="ctr"/>
                </a:tc>
                <a:tc>
                  <a:txBody>
                    <a:bodyPr/>
                    <a:lstStyle/>
                    <a:p>
                      <a:pPr algn="l" fontAlgn="ctr"/>
                      <a:r>
                        <a:rPr lang="ja-JP" altLang="en-US" sz="1200" b="0" u="none" strike="noStrike" dirty="0">
                          <a:solidFill>
                            <a:srgbClr val="FF0000"/>
                          </a:solidFill>
                          <a:effectLst/>
                        </a:rPr>
                        <a:t>財産管理台帳を備え置くこと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404768705"/>
                  </a:ext>
                </a:extLst>
              </a:tr>
              <a:tr h="36917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anchor="ctr"/>
                </a:tc>
                <a:tc>
                  <a:txBody>
                    <a:bodyPr/>
                    <a:lstStyle/>
                    <a:p>
                      <a:pPr algn="l" fontAlgn="ctr"/>
                      <a:r>
                        <a:rPr lang="ja-JP" altLang="en-US" sz="1200" b="0" u="none" strike="noStrike" dirty="0">
                          <a:solidFill>
                            <a:schemeClr val="tx1"/>
                          </a:solidFill>
                          <a:effectLst/>
                        </a:rPr>
                        <a:t>導入等した機械等の管理運営日誌又は利用簿等を作成し、整備保存すること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635220914"/>
                  </a:ext>
                </a:extLst>
              </a:tr>
              <a:tr h="55376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anchor="ctr"/>
                </a:tc>
                <a:tc>
                  <a:txBody>
                    <a:bodyPr/>
                    <a:lstStyle/>
                    <a:p>
                      <a:pPr algn="l" fontAlgn="ctr"/>
                      <a:r>
                        <a:rPr lang="ja-JP" altLang="en-US" sz="1200" b="0" u="none" strike="noStrike" dirty="0">
                          <a:solidFill>
                            <a:schemeClr val="tx1"/>
                          </a:solidFill>
                          <a:effectLst/>
                        </a:rPr>
                        <a:t>機械等の管理運営日誌又は利用簿等を少なくとも年に一度提出すること</a:t>
                      </a:r>
                      <a:br>
                        <a:rPr lang="ja-JP" altLang="en-US" sz="1200" b="0" u="none" strike="noStrike" dirty="0">
                          <a:solidFill>
                            <a:schemeClr val="tx1"/>
                          </a:solidFill>
                          <a:effectLst/>
                        </a:rPr>
                      </a:br>
                      <a:r>
                        <a:rPr lang="ja-JP" altLang="en-US" sz="1200" b="0" u="none" strike="noStrike" dirty="0">
                          <a:solidFill>
                            <a:schemeClr val="tx1"/>
                          </a:solidFill>
                          <a:effectLst/>
                        </a:rPr>
                        <a:t>また、過去に他の補助事業により導入等した機械等についても、適切に管理運営すること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939662097"/>
                  </a:ext>
                </a:extLst>
              </a:tr>
              <a:tr h="369174">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達成状況</a:t>
                      </a:r>
                      <a:endParaRPr lang="en-US" altLang="ja-JP" sz="1200" b="0" u="none" strike="noStrike"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の報告</a:t>
                      </a: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chemeClr val="tx1"/>
                          </a:solidFill>
                          <a:effectLst/>
                        </a:rPr>
                        <a:t>成果目標の達成状況を青色申告決算書、損益計算書等の根拠資料等を添付して報告すること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3142578531"/>
                  </a:ext>
                </a:extLst>
              </a:tr>
              <a:tr h="55376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tc>
                  <a:txBody>
                    <a:bodyPr/>
                    <a:lstStyle/>
                    <a:p>
                      <a:pPr algn="l" fontAlgn="ctr"/>
                      <a:r>
                        <a:rPr lang="ja-JP" altLang="en-US" sz="1200" b="0" u="none" strike="noStrike" dirty="0">
                          <a:solidFill>
                            <a:schemeClr val="tx1"/>
                          </a:solidFill>
                          <a:effectLst/>
                        </a:rPr>
                        <a:t>成果目標の報告と併せて、園芸施設共済、農機具共済、民間事業者が提供する保険又は施工・販売業者等による保証等が通年で継続されていることを証する書類を提出すること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159826564"/>
                  </a:ext>
                </a:extLst>
              </a:tr>
              <a:tr h="369174">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事業</a:t>
                      </a:r>
                      <a:endParaRPr lang="en-US" altLang="ja-JP" sz="1200" b="0" u="none" strike="noStrike"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終了後</a:t>
                      </a: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rgbClr val="FF0000"/>
                          </a:solidFill>
                          <a:effectLst/>
                        </a:rPr>
                        <a:t>事業終了年度の翌年度から起算して５年間、事業の実施に係る関係書類等（事業実施要綱別記の第６参照）を整理保存すること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901659386"/>
                  </a:ext>
                </a:extLst>
              </a:tr>
              <a:tr h="36917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tc>
                  <a:txBody>
                    <a:bodyPr/>
                    <a:lstStyle/>
                    <a:p>
                      <a:pPr algn="l" fontAlgn="ctr"/>
                      <a:r>
                        <a:rPr lang="ja-JP" altLang="en-US" sz="1200" b="0" u="none" strike="noStrike" dirty="0">
                          <a:solidFill>
                            <a:schemeClr val="tx1"/>
                          </a:solidFill>
                          <a:effectLst/>
                        </a:rPr>
                        <a:t>農業共済その他の農業関係の保険へ積極的に加入するように努めること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94179828"/>
                  </a:ext>
                </a:extLst>
              </a:tr>
              <a:tr h="369174">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chemeClr val="tx1"/>
                          </a:solidFill>
                          <a:effectLst/>
                        </a:rPr>
                        <a:t>処分制限期間内</a:t>
                      </a: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rgbClr val="FF0000"/>
                          </a:solidFill>
                          <a:effectLst/>
                        </a:rPr>
                        <a:t>導入等した機械等に係る管理規程や財産管理台帳、管理運営日誌又は利用簿等の管理関係書類を整理保存すること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962327673"/>
                  </a:ext>
                </a:extLst>
              </a:tr>
              <a:tr h="55376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chemeClr val="tx1"/>
                          </a:solidFill>
                          <a:effectLst/>
                        </a:rPr>
                        <a:t>導入等した機械等の移転若しくは更新又は生産能力、利用規模、利用方法等に影響を及ぼすと認められる変更を伴う増築、模様替え等を行うときは、あらかじめ事業実施主体へに報告すること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907163210"/>
                  </a:ext>
                </a:extLst>
              </a:tr>
              <a:tr h="55376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rgbClr val="FF0000"/>
                          </a:solidFill>
                          <a:effectLst/>
                        </a:rPr>
                        <a:t>助成金の交付の目的に反して使用し、譲渡し、交換し、貸付け、又は担保に供しようとするときは、市町村交付規則等に基づき財産処分の申請を行うこと</a:t>
                      </a:r>
                      <a:endParaRPr lang="ja-JP" altLang="en-US" sz="1200" b="0" i="0" u="none" strike="noStrike" dirty="0">
                        <a:solidFill>
                          <a:srgbClr val="FF0000"/>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346065352"/>
                  </a:ext>
                </a:extLst>
              </a:tr>
              <a:tr h="36917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vert="eaVert" anchor="ctr"/>
                </a:tc>
                <a:tc>
                  <a:txBody>
                    <a:bodyPr/>
                    <a:lstStyle/>
                    <a:p>
                      <a:pPr algn="l" fontAlgn="ctr"/>
                      <a:r>
                        <a:rPr lang="ja-JP" altLang="en-US" sz="1200" b="0" u="none" strike="noStrike" dirty="0">
                          <a:solidFill>
                            <a:schemeClr val="tx1"/>
                          </a:solidFill>
                          <a:effectLst/>
                        </a:rPr>
                        <a:t>天災その他の災害による被害を受けたときは、直ちに報告すること</a:t>
                      </a:r>
                      <a:endParaRPr lang="ja-JP" altLang="en-US" sz="1200" b="0" i="0" u="none" strike="noStrike" dirty="0">
                        <a:solidFill>
                          <a:schemeClr val="tx1"/>
                        </a:solidFill>
                        <a:effectLst/>
                        <a:latin typeface="メイリオ" panose="020B0604030504040204" pitchFamily="50" charset="-128"/>
                        <a:ea typeface="メイリオ" panose="020B0604030504040204" pitchFamily="50" charset="-128"/>
                      </a:endParaRPr>
                    </a:p>
                  </a:txBody>
                  <a:tcPr marL="72000" marR="72000" marT="72000" marB="72000" anchor="ctr"/>
                </a:tc>
                <a:extLst>
                  <a:ext uri="{0D108BD9-81ED-4DB2-BD59-A6C34878D82A}">
                    <a16:rowId xmlns:a16="http://schemas.microsoft.com/office/drawing/2014/main" val="2368288029"/>
                  </a:ext>
                </a:extLst>
              </a:tr>
            </a:tbl>
          </a:graphicData>
        </a:graphic>
      </p:graphicFrame>
      <p:sp>
        <p:nvSpPr>
          <p:cNvPr id="6" name="スライド番号プレースホルダー 5">
            <a:extLst>
              <a:ext uri="{FF2B5EF4-FFF2-40B4-BE49-F238E27FC236}">
                <a16:creationId xmlns:a16="http://schemas.microsoft.com/office/drawing/2014/main" id="{8C15C039-3933-7609-707D-C1EC71E6B7E7}"/>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29</a:t>
            </a:fld>
            <a:endParaRPr kumimoji="1" lang="ja-JP" altLang="en-US" dirty="0">
              <a:solidFill>
                <a:schemeClr val="tx1"/>
              </a:solidFill>
            </a:endParaRPr>
          </a:p>
        </p:txBody>
      </p:sp>
    </p:spTree>
    <p:extLst>
      <p:ext uri="{BB962C8B-B14F-4D97-AF65-F5344CB8AC3E}">
        <p14:creationId xmlns:p14="http://schemas.microsoft.com/office/powerpoint/2010/main" val="3952827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41976650-7D6B-9FC0-C730-631CF40DECF1}"/>
              </a:ext>
            </a:extLst>
          </p:cNvPr>
          <p:cNvSpPr txBox="1"/>
          <p:nvPr/>
        </p:nvSpPr>
        <p:spPr>
          <a:xfrm>
            <a:off x="38388" y="1121131"/>
            <a:ext cx="9793235" cy="3416320"/>
          </a:xfrm>
          <a:prstGeom prst="rect">
            <a:avLst/>
          </a:prstGeom>
          <a:noFill/>
          <a:ln>
            <a:noFill/>
            <a:prstDash val="dash"/>
          </a:ln>
        </p:spPr>
        <p:txBody>
          <a:bodyPr wrap="square" rtlCol="0">
            <a:spAutoFit/>
          </a:bodyPr>
          <a:lstStyle/>
          <a:p>
            <a:pPr marL="179999"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本事業は、「農業用機械・施設等の導入等を行う</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999"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助成対象者に対して、市町村が助成する事業」に要する経費を、</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999"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国が都道府県を通じて補助するものです。このため、</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事業実施主体である市町村が、都道府県が附した補助金交付</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条件や事業実施要綱等に即し、助成事業の</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交付規則等（市町村</a:t>
            </a:r>
            <a:endParaRPr kumimoji="0" lang="en-US" altLang="ja-JP"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交付規則等）を定め</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、併せて助成対象者への</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交付決定通知等で</a:t>
            </a:r>
            <a:endParaRPr kumimoji="0" lang="en-US" altLang="ja-JP"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交付決定条件等を附す</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必要があること</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導入された機械等を助成対象者が処分する際の承認等</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（財産処分の承認等）を、市町村</a:t>
            </a:r>
            <a:endParaRPr kumimoji="0" lang="en-US" altLang="ja-JP"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自らが行う必要</a:t>
            </a: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があること</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事業実施主体である市町村は、事業実施要綱で「事業実施主体は、助成対象者に対し、</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○○するよう指導するものとする。」等としている</a:t>
            </a:r>
            <a:r>
              <a:rPr kumimoji="0" lang="ja-JP" altLang="en-US"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助成対象者への指導事項を確実に実施</a:t>
            </a:r>
            <a:endParaRPr kumimoji="0" lang="en-US" altLang="ja-JP" sz="14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する必要があること</a:t>
            </a:r>
            <a:endParaRPr kumimoji="0"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999"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999"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等、一般の間接補助事業とは異なる点がありますので、十分にご認識・ご留意ください。</a:t>
            </a:r>
            <a:endParaRPr kumimoji="0" lang="ja-JP" altLang="en-US" sz="1400" b="0" i="0" u="none" strike="noStrike" kern="1200" cap="none" spc="0" normalizeH="0" baseline="0" noProof="0">
              <a:ln>
                <a:noFill/>
              </a:ln>
              <a:solidFill>
                <a:prstClr val="black"/>
              </a:solidFill>
              <a:effectLst/>
              <a:highlight>
                <a:srgbClr val="FFFF00"/>
              </a:highlight>
              <a:uLnTx/>
              <a:uFillTx/>
              <a:latin typeface="メイリオ" panose="020B0604030504040204" pitchFamily="50" charset="-128"/>
              <a:ea typeface="メイリオ" panose="020B0604030504040204" pitchFamily="50" charset="-128"/>
              <a:cs typeface="+mn-cs"/>
            </a:endParaRPr>
          </a:p>
        </p:txBody>
      </p:sp>
      <p:sp>
        <p:nvSpPr>
          <p:cNvPr id="11" name="二等辺三角形 10">
            <a:extLst>
              <a:ext uri="{FF2B5EF4-FFF2-40B4-BE49-F238E27FC236}">
                <a16:creationId xmlns:a16="http://schemas.microsoft.com/office/drawing/2014/main" id="{124F4827-F9F5-4488-BD02-538D3601C61B}"/>
              </a:ext>
            </a:extLst>
          </p:cNvPr>
          <p:cNvSpPr/>
          <p:nvPr/>
        </p:nvSpPr>
        <p:spPr>
          <a:xfrm rot="2805626">
            <a:off x="3409841" y="5660039"/>
            <a:ext cx="148045" cy="694912"/>
          </a:xfrm>
          <a:prstGeom prst="triangle">
            <a:avLst/>
          </a:prstGeom>
          <a:solidFill>
            <a:schemeClr val="tx1"/>
          </a:solidFill>
          <a:ln w="41275">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二等辺三角形 5">
            <a:extLst>
              <a:ext uri="{FF2B5EF4-FFF2-40B4-BE49-F238E27FC236}">
                <a16:creationId xmlns:a16="http://schemas.microsoft.com/office/drawing/2014/main" id="{D80F3966-7B2E-A174-9E1D-2700EEA7D042}"/>
              </a:ext>
            </a:extLst>
          </p:cNvPr>
          <p:cNvSpPr/>
          <p:nvPr/>
        </p:nvSpPr>
        <p:spPr>
          <a:xfrm rot="2805626">
            <a:off x="1426520" y="5660038"/>
            <a:ext cx="148045" cy="694912"/>
          </a:xfrm>
          <a:prstGeom prst="triangle">
            <a:avLst/>
          </a:prstGeom>
          <a:solidFill>
            <a:schemeClr val="tx1"/>
          </a:solidFill>
          <a:ln w="41275">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D611FA5A-D90F-4FE7-B667-500B70772686}"/>
              </a:ext>
            </a:extLst>
          </p:cNvPr>
          <p:cNvSpPr/>
          <p:nvPr/>
        </p:nvSpPr>
        <p:spPr>
          <a:xfrm>
            <a:off x="375413" y="4907921"/>
            <a:ext cx="1125264" cy="684000"/>
          </a:xfrm>
          <a:prstGeom prst="rect">
            <a:avLst/>
          </a:prstGeom>
          <a:noFill/>
        </p:spPr>
        <p:style>
          <a:lnRef idx="2">
            <a:schemeClr val="accent6">
              <a:shade val="50000"/>
            </a:schemeClr>
          </a:lnRef>
          <a:fillRef idx="1">
            <a:schemeClr val="accent6"/>
          </a:fillRef>
          <a:effectRef idx="0">
            <a:schemeClr val="accent6"/>
          </a:effectRef>
          <a:fontRef idx="minor">
            <a:schemeClr val="lt1"/>
          </a:fontRef>
        </p:style>
        <p:txBody>
          <a:bodyPr tIns="10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地方</a:t>
            </a:r>
            <a:endParaRPr kumimoji="1" lang="en-US" altLang="ja-JP"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農政局等</a:t>
            </a:r>
            <a:endParaRPr kumimoji="1" lang="ja-JP" altLang="en-US" sz="16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27" name="正方形/長方形 26">
            <a:extLst>
              <a:ext uri="{FF2B5EF4-FFF2-40B4-BE49-F238E27FC236}">
                <a16:creationId xmlns:a16="http://schemas.microsoft.com/office/drawing/2014/main" id="{AF754B0B-88FC-4B72-8051-4A0F7C7BA264}"/>
              </a:ext>
            </a:extLst>
          </p:cNvPr>
          <p:cNvSpPr/>
          <p:nvPr/>
        </p:nvSpPr>
        <p:spPr>
          <a:xfrm>
            <a:off x="2428554" y="4907921"/>
            <a:ext cx="962844" cy="684000"/>
          </a:xfrm>
          <a:prstGeom prst="rect">
            <a:avLst/>
          </a:prstGeom>
          <a:solidFill>
            <a:schemeClr val="accent1">
              <a:lumMod val="20000"/>
              <a:lumOff val="80000"/>
            </a:schemeClr>
          </a:solidFill>
          <a:ln w="19050">
            <a:solidFill>
              <a:schemeClr val="accent1">
                <a:lumMod val="40000"/>
                <a:lumOff val="60000"/>
              </a:schemeClr>
            </a:solidFill>
          </a:ln>
        </p:spPr>
        <p:style>
          <a:lnRef idx="2">
            <a:schemeClr val="accent6">
              <a:shade val="50000"/>
            </a:schemeClr>
          </a:lnRef>
          <a:fillRef idx="1">
            <a:schemeClr val="accent6"/>
          </a:fillRef>
          <a:effectRef idx="0">
            <a:schemeClr val="accent6"/>
          </a:effectRef>
          <a:fontRef idx="minor">
            <a:schemeClr val="lt1"/>
          </a:fontRef>
        </p:style>
        <p:txBody>
          <a:bodyPr tIns="10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都道</a:t>
            </a:r>
            <a:endParaRPr kumimoji="1" lang="en-US" altLang="ja-JP"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府県</a:t>
            </a:r>
          </a:p>
        </p:txBody>
      </p:sp>
      <p:sp>
        <p:nvSpPr>
          <p:cNvPr id="5" name="矢印: 右 4">
            <a:extLst>
              <a:ext uri="{FF2B5EF4-FFF2-40B4-BE49-F238E27FC236}">
                <a16:creationId xmlns:a16="http://schemas.microsoft.com/office/drawing/2014/main" id="{EE997856-F72B-4664-B5F8-D6BFEC8787CE}"/>
              </a:ext>
            </a:extLst>
          </p:cNvPr>
          <p:cNvSpPr/>
          <p:nvPr/>
        </p:nvSpPr>
        <p:spPr>
          <a:xfrm>
            <a:off x="1600224" y="4772005"/>
            <a:ext cx="731876" cy="955832"/>
          </a:xfrm>
          <a:prstGeom prst="rightArrow">
            <a:avLst>
              <a:gd name="adj1" fmla="val 50000"/>
              <a:gd name="adj2" fmla="val 21368"/>
            </a:avLst>
          </a:prstGeom>
          <a:solidFill>
            <a:schemeClr val="accent5">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補助金</a:t>
            </a:r>
          </a:p>
        </p:txBody>
      </p:sp>
      <p:sp>
        <p:nvSpPr>
          <p:cNvPr id="30" name="矢印: 右 29">
            <a:extLst>
              <a:ext uri="{FF2B5EF4-FFF2-40B4-BE49-F238E27FC236}">
                <a16:creationId xmlns:a16="http://schemas.microsoft.com/office/drawing/2014/main" id="{03A3F9D1-07AB-49CC-9F55-3574F64F37E4}"/>
              </a:ext>
            </a:extLst>
          </p:cNvPr>
          <p:cNvSpPr/>
          <p:nvPr/>
        </p:nvSpPr>
        <p:spPr>
          <a:xfrm>
            <a:off x="3482472" y="4772005"/>
            <a:ext cx="840689" cy="955832"/>
          </a:xfrm>
          <a:prstGeom prst="rightArrow">
            <a:avLst>
              <a:gd name="adj1" fmla="val 50000"/>
              <a:gd name="adj2" fmla="val 18112"/>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間接</a:t>
            </a:r>
            <a:endParaRPr kumimoji="1" lang="en-US" altLang="ja-JP"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補助金</a:t>
            </a:r>
          </a:p>
        </p:txBody>
      </p:sp>
      <p:sp>
        <p:nvSpPr>
          <p:cNvPr id="31" name="テキスト ボックス 30">
            <a:extLst>
              <a:ext uri="{FF2B5EF4-FFF2-40B4-BE49-F238E27FC236}">
                <a16:creationId xmlns:a16="http://schemas.microsoft.com/office/drawing/2014/main" id="{8B53842A-96C3-4A7C-A02C-8B6DD42967B7}"/>
              </a:ext>
            </a:extLst>
          </p:cNvPr>
          <p:cNvSpPr txBox="1"/>
          <p:nvPr/>
        </p:nvSpPr>
        <p:spPr>
          <a:xfrm>
            <a:off x="2426099" y="4636546"/>
            <a:ext cx="967754"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補助事業者</a:t>
            </a:r>
          </a:p>
        </p:txBody>
      </p:sp>
      <p:sp>
        <p:nvSpPr>
          <p:cNvPr id="32" name="テキスト ボックス 31">
            <a:extLst>
              <a:ext uri="{FF2B5EF4-FFF2-40B4-BE49-F238E27FC236}">
                <a16:creationId xmlns:a16="http://schemas.microsoft.com/office/drawing/2014/main" id="{2E89316E-E1B4-4CC6-9316-15C0C52CD954}"/>
              </a:ext>
            </a:extLst>
          </p:cNvPr>
          <p:cNvSpPr txBox="1"/>
          <p:nvPr/>
        </p:nvSpPr>
        <p:spPr>
          <a:xfrm>
            <a:off x="734653" y="4636546"/>
            <a:ext cx="406784"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国</a:t>
            </a:r>
          </a:p>
        </p:txBody>
      </p:sp>
      <p:sp>
        <p:nvSpPr>
          <p:cNvPr id="33" name="テキスト ボックス 32">
            <a:extLst>
              <a:ext uri="{FF2B5EF4-FFF2-40B4-BE49-F238E27FC236}">
                <a16:creationId xmlns:a16="http://schemas.microsoft.com/office/drawing/2014/main" id="{0D5FCB39-BD8F-4B6D-8DB8-D4BA20CB7BBC}"/>
              </a:ext>
            </a:extLst>
          </p:cNvPr>
          <p:cNvSpPr txBox="1"/>
          <p:nvPr/>
        </p:nvSpPr>
        <p:spPr>
          <a:xfrm>
            <a:off x="4465298" y="4636546"/>
            <a:ext cx="1515994" cy="2616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間接補助事業者</a:t>
            </a:r>
          </a:p>
        </p:txBody>
      </p:sp>
      <p:sp>
        <p:nvSpPr>
          <p:cNvPr id="34" name="テキスト ボックス 33">
            <a:extLst>
              <a:ext uri="{FF2B5EF4-FFF2-40B4-BE49-F238E27FC236}">
                <a16:creationId xmlns:a16="http://schemas.microsoft.com/office/drawing/2014/main" id="{F050EFB1-4F8D-4121-9924-CCA3C0761F64}"/>
              </a:ext>
            </a:extLst>
          </p:cNvPr>
          <p:cNvSpPr txBox="1"/>
          <p:nvPr/>
        </p:nvSpPr>
        <p:spPr>
          <a:xfrm>
            <a:off x="1501279" y="5552094"/>
            <a:ext cx="731876" cy="253916"/>
          </a:xfrm>
          <a:prstGeom prst="rect">
            <a:avLst/>
          </a:prstGeom>
          <a:noFill/>
        </p:spPr>
        <p:txBody>
          <a:bodyPr wrap="square">
            <a:norm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交付決定</a:t>
            </a:r>
          </a:p>
        </p:txBody>
      </p:sp>
      <p:sp>
        <p:nvSpPr>
          <p:cNvPr id="36" name="テキスト ボックス 35">
            <a:extLst>
              <a:ext uri="{FF2B5EF4-FFF2-40B4-BE49-F238E27FC236}">
                <a16:creationId xmlns:a16="http://schemas.microsoft.com/office/drawing/2014/main" id="{C09763DA-F0BC-4D4F-87BC-D3B038974161}"/>
              </a:ext>
            </a:extLst>
          </p:cNvPr>
          <p:cNvSpPr txBox="1"/>
          <p:nvPr/>
        </p:nvSpPr>
        <p:spPr>
          <a:xfrm>
            <a:off x="3492876" y="5552094"/>
            <a:ext cx="731876" cy="253916"/>
          </a:xfrm>
          <a:prstGeom prst="rect">
            <a:avLst/>
          </a:prstGeom>
          <a:noFill/>
        </p:spPr>
        <p:txBody>
          <a:bodyPr wrap="square">
            <a:norm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交付決定</a:t>
            </a:r>
          </a:p>
        </p:txBody>
      </p:sp>
      <p:sp>
        <p:nvSpPr>
          <p:cNvPr id="38" name="矢印: 右 37">
            <a:extLst>
              <a:ext uri="{FF2B5EF4-FFF2-40B4-BE49-F238E27FC236}">
                <a16:creationId xmlns:a16="http://schemas.microsoft.com/office/drawing/2014/main" id="{2FEF8EC5-ED42-454F-8964-D78E75992FD7}"/>
              </a:ext>
            </a:extLst>
          </p:cNvPr>
          <p:cNvSpPr/>
          <p:nvPr/>
        </p:nvSpPr>
        <p:spPr>
          <a:xfrm rot="5400000">
            <a:off x="4690420" y="5802304"/>
            <a:ext cx="1076079" cy="616665"/>
          </a:xfrm>
          <a:prstGeom prst="rightArrow">
            <a:avLst>
              <a:gd name="adj1" fmla="val 50000"/>
              <a:gd name="adj2"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9" name="矢印: 右 38">
            <a:extLst>
              <a:ext uri="{FF2B5EF4-FFF2-40B4-BE49-F238E27FC236}">
                <a16:creationId xmlns:a16="http://schemas.microsoft.com/office/drawing/2014/main" id="{1BBDD947-9A61-4922-B54B-5A124CAE1E77}"/>
              </a:ext>
            </a:extLst>
          </p:cNvPr>
          <p:cNvSpPr/>
          <p:nvPr/>
        </p:nvSpPr>
        <p:spPr>
          <a:xfrm>
            <a:off x="5212490" y="6186357"/>
            <a:ext cx="1762459" cy="617709"/>
          </a:xfrm>
          <a:prstGeom prst="rightArrow">
            <a:avLst>
              <a:gd name="adj1" fmla="val 50000"/>
              <a:gd name="adj2" fmla="val 18112"/>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助成金</a:t>
            </a:r>
          </a:p>
        </p:txBody>
      </p:sp>
      <p:grpSp>
        <p:nvGrpSpPr>
          <p:cNvPr id="24" name="グループ化 23">
            <a:extLst>
              <a:ext uri="{FF2B5EF4-FFF2-40B4-BE49-F238E27FC236}">
                <a16:creationId xmlns:a16="http://schemas.microsoft.com/office/drawing/2014/main" id="{7F69D61A-5550-C6F0-F3BB-2BB3ECE97200}"/>
              </a:ext>
            </a:extLst>
          </p:cNvPr>
          <p:cNvGrpSpPr/>
          <p:nvPr/>
        </p:nvGrpSpPr>
        <p:grpSpPr>
          <a:xfrm>
            <a:off x="4538159" y="5764953"/>
            <a:ext cx="1398229" cy="461665"/>
            <a:chOff x="4545370" y="5730987"/>
            <a:chExt cx="1398229" cy="461665"/>
          </a:xfrm>
        </p:grpSpPr>
        <p:sp>
          <p:nvSpPr>
            <p:cNvPr id="40" name="テキスト ボックス 39">
              <a:extLst>
                <a:ext uri="{FF2B5EF4-FFF2-40B4-BE49-F238E27FC236}">
                  <a16:creationId xmlns:a16="http://schemas.microsoft.com/office/drawing/2014/main" id="{35663112-9185-4EA7-8DE8-6CE55028FE9E}"/>
                </a:ext>
              </a:extLst>
            </p:cNvPr>
            <p:cNvSpPr txBox="1"/>
            <p:nvPr/>
          </p:nvSpPr>
          <p:spPr>
            <a:xfrm>
              <a:off x="4545370" y="5730987"/>
              <a:ext cx="1398229" cy="461665"/>
            </a:xfrm>
            <a:prstGeom prst="rect">
              <a:avLst/>
            </a:prstGeom>
            <a:solidFill>
              <a:schemeClr val="bg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間接補助金を</a:t>
              </a:r>
              <a:endParaRPr kumimoji="0"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原資として助成</a:t>
              </a:r>
            </a:p>
          </p:txBody>
        </p:sp>
        <p:sp>
          <p:nvSpPr>
            <p:cNvPr id="41" name="大かっこ 40">
              <a:extLst>
                <a:ext uri="{FF2B5EF4-FFF2-40B4-BE49-F238E27FC236}">
                  <a16:creationId xmlns:a16="http://schemas.microsoft.com/office/drawing/2014/main" id="{6FBFB81F-5C75-42F6-A6A2-B36E7DCC8320}"/>
                </a:ext>
              </a:extLst>
            </p:cNvPr>
            <p:cNvSpPr/>
            <p:nvPr/>
          </p:nvSpPr>
          <p:spPr>
            <a:xfrm>
              <a:off x="4589910" y="5740881"/>
              <a:ext cx="1309149" cy="403781"/>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9" name="楕円 8">
            <a:extLst>
              <a:ext uri="{FF2B5EF4-FFF2-40B4-BE49-F238E27FC236}">
                <a16:creationId xmlns:a16="http://schemas.microsoft.com/office/drawing/2014/main" id="{E200C9F3-B96A-4F27-B749-DB59368CA297}"/>
              </a:ext>
            </a:extLst>
          </p:cNvPr>
          <p:cNvSpPr/>
          <p:nvPr/>
        </p:nvSpPr>
        <p:spPr>
          <a:xfrm>
            <a:off x="7206353" y="4336558"/>
            <a:ext cx="2160428" cy="698731"/>
          </a:xfrm>
          <a:prstGeom prst="ellipse">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助成対象者</a:t>
            </a:r>
          </a:p>
        </p:txBody>
      </p:sp>
      <p:sp>
        <p:nvSpPr>
          <p:cNvPr id="12" name="吹き出し: 角を丸めた四角形 11">
            <a:extLst>
              <a:ext uri="{FF2B5EF4-FFF2-40B4-BE49-F238E27FC236}">
                <a16:creationId xmlns:a16="http://schemas.microsoft.com/office/drawing/2014/main" id="{153B10E4-CF76-83E9-575F-3D4F14DB6A2A}"/>
              </a:ext>
            </a:extLst>
          </p:cNvPr>
          <p:cNvSpPr/>
          <p:nvPr/>
        </p:nvSpPr>
        <p:spPr>
          <a:xfrm>
            <a:off x="5782978" y="1029231"/>
            <a:ext cx="3564222" cy="1300871"/>
          </a:xfrm>
          <a:prstGeom prst="wedgeRoundRectCallout">
            <a:avLst>
              <a:gd name="adj1" fmla="val 31763"/>
              <a:gd name="adj2" fmla="val 66658"/>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本事業は、助成対象者に対する間接補助事業ではありません。</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2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助成対象者に対する助成事業は市町村の事業</a:t>
            </a: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となりますので、「実施要綱」や都道府県からの交付決定条件を踏まえ、</a:t>
            </a:r>
            <a:r>
              <a:rPr kumimoji="0" lang="ja-JP" altLang="en-US" sz="12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市町村が指導し事業実施する必要</a:t>
            </a: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があります。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1028" name="Picture 4" descr="指揮棒を持った会社員のイラスト（女性）">
            <a:extLst>
              <a:ext uri="{FF2B5EF4-FFF2-40B4-BE49-F238E27FC236}">
                <a16:creationId xmlns:a16="http://schemas.microsoft.com/office/drawing/2014/main" id="{A53C3A25-FBCF-4507-75D0-A8620D1EE9D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64969" y="2476625"/>
            <a:ext cx="982231" cy="1190583"/>
          </a:xfrm>
          <a:prstGeom prst="rect">
            <a:avLst/>
          </a:prstGeom>
          <a:noFill/>
          <a:extLst>
            <a:ext uri="{909E8E84-426E-40DD-AFC4-6F175D3DCCD1}">
              <a14:hiddenFill xmlns:a14="http://schemas.microsoft.com/office/drawing/2010/main">
                <a:solidFill>
                  <a:srgbClr val="FFFFFF"/>
                </a:solidFill>
              </a14:hiddenFill>
            </a:ext>
          </a:extLst>
        </p:spPr>
      </p:pic>
      <p:sp>
        <p:nvSpPr>
          <p:cNvPr id="16" name="吹き出し: 角を丸めた四角形 15">
            <a:extLst>
              <a:ext uri="{FF2B5EF4-FFF2-40B4-BE49-F238E27FC236}">
                <a16:creationId xmlns:a16="http://schemas.microsoft.com/office/drawing/2014/main" id="{921F16E7-9269-2F59-539C-B6E5B9108CD0}"/>
              </a:ext>
            </a:extLst>
          </p:cNvPr>
          <p:cNvSpPr/>
          <p:nvPr/>
        </p:nvSpPr>
        <p:spPr>
          <a:xfrm>
            <a:off x="2426098" y="6000497"/>
            <a:ext cx="1920257" cy="448782"/>
          </a:xfrm>
          <a:prstGeom prst="wedgeRoundRectCallout">
            <a:avLst>
              <a:gd name="adj1" fmla="val 16712"/>
              <a:gd name="adj2" fmla="val -11080"/>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lIns="36000" tIns="72000" rIns="36000" bIns="72000" rtlCol="0" anchor="ctr"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国が設定した交付条件等に即して市町村に交付条件を附して交付</a:t>
            </a:r>
          </a:p>
        </p:txBody>
      </p:sp>
      <p:sp>
        <p:nvSpPr>
          <p:cNvPr id="15" name="吹き出し: 角を丸めた四角形 14">
            <a:extLst>
              <a:ext uri="{FF2B5EF4-FFF2-40B4-BE49-F238E27FC236}">
                <a16:creationId xmlns:a16="http://schemas.microsoft.com/office/drawing/2014/main" id="{39D210B5-C909-6DBD-23CF-873FC7B08FF0}"/>
              </a:ext>
            </a:extLst>
          </p:cNvPr>
          <p:cNvSpPr/>
          <p:nvPr/>
        </p:nvSpPr>
        <p:spPr>
          <a:xfrm>
            <a:off x="622941" y="6000497"/>
            <a:ext cx="1181431" cy="448782"/>
          </a:xfrm>
          <a:prstGeom prst="wedgeRoundRectCallout">
            <a:avLst>
              <a:gd name="adj1" fmla="val 18162"/>
              <a:gd name="adj2" fmla="val -15841"/>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lIns="36000" tIns="72000" rIns="36000" bIns="72000" rtlCol="0" anchor="ctr"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都道府県に交付条件を附して交付</a:t>
            </a:r>
          </a:p>
        </p:txBody>
      </p:sp>
      <p:sp>
        <p:nvSpPr>
          <p:cNvPr id="28" name="正方形/長方形 27">
            <a:extLst>
              <a:ext uri="{FF2B5EF4-FFF2-40B4-BE49-F238E27FC236}">
                <a16:creationId xmlns:a16="http://schemas.microsoft.com/office/drawing/2014/main" id="{AA3659CA-0C6B-49E4-9D75-8062EAEA44A2}"/>
              </a:ext>
            </a:extLst>
          </p:cNvPr>
          <p:cNvSpPr/>
          <p:nvPr/>
        </p:nvSpPr>
        <p:spPr>
          <a:xfrm>
            <a:off x="4411780" y="4907921"/>
            <a:ext cx="1623031" cy="684000"/>
          </a:xfrm>
          <a:prstGeom prst="rect">
            <a:avLst/>
          </a:prstGeom>
          <a:solidFill>
            <a:schemeClr val="accent1">
              <a:lumMod val="60000"/>
              <a:lumOff val="40000"/>
            </a:schemeClr>
          </a:solidFill>
          <a:ln>
            <a:solidFill>
              <a:schemeClr val="accent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tIns="10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事業実施主体</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（市町村）</a:t>
            </a:r>
          </a:p>
        </p:txBody>
      </p:sp>
      <p:sp>
        <p:nvSpPr>
          <p:cNvPr id="25" name="吹き出し: 四角形 24">
            <a:extLst>
              <a:ext uri="{FF2B5EF4-FFF2-40B4-BE49-F238E27FC236}">
                <a16:creationId xmlns:a16="http://schemas.microsoft.com/office/drawing/2014/main" id="{FC3F88FE-7A58-4246-8462-ABEE251C8B16}"/>
              </a:ext>
            </a:extLst>
          </p:cNvPr>
          <p:cNvSpPr/>
          <p:nvPr/>
        </p:nvSpPr>
        <p:spPr>
          <a:xfrm>
            <a:off x="6249370" y="5249921"/>
            <a:ext cx="3450355" cy="684000"/>
          </a:xfrm>
          <a:prstGeom prst="wedgeRectCallout">
            <a:avLst>
              <a:gd name="adj1" fmla="val -55676"/>
              <a:gd name="adj2" fmla="val 35354"/>
            </a:avLst>
          </a:prstGeom>
          <a:solidFill>
            <a:srgbClr val="FFFFCC"/>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交付規則等を整備、交付決定条件等を附す</a:t>
            </a:r>
            <a:endParaRPr kumimoji="1" lang="en-US" altLang="ja-JP"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財産処分の承認等を行う</a:t>
            </a:r>
            <a:endParaRPr kumimoji="1" lang="en-US" altLang="ja-JP"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助成対象者への指導を確実に実施する</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 name="四角形: 角を丸くする 2">
            <a:extLst>
              <a:ext uri="{FF2B5EF4-FFF2-40B4-BE49-F238E27FC236}">
                <a16:creationId xmlns:a16="http://schemas.microsoft.com/office/drawing/2014/main" id="{A3B3E891-566F-AA49-1D9C-AA6F27B59E3F}"/>
              </a:ext>
            </a:extLst>
          </p:cNvPr>
          <p:cNvSpPr/>
          <p:nvPr/>
        </p:nvSpPr>
        <p:spPr>
          <a:xfrm>
            <a:off x="195478" y="559519"/>
            <a:ext cx="1957653" cy="444149"/>
          </a:xfrm>
          <a:prstGeom prst="roundRect">
            <a:avLst/>
          </a:prstGeom>
          <a:solidFill>
            <a:schemeClr val="accent6"/>
          </a:solidFill>
          <a:ln w="25400" cmpd="sng">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wrap="square" tIns="10800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１　事業の仕組み</a:t>
            </a:r>
            <a:endParaRPr kumimoji="0"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cxnSp>
        <p:nvCxnSpPr>
          <p:cNvPr id="19" name="直線コネクタ 18">
            <a:extLst>
              <a:ext uri="{FF2B5EF4-FFF2-40B4-BE49-F238E27FC236}">
                <a16:creationId xmlns:a16="http://schemas.microsoft.com/office/drawing/2014/main" id="{7D8A6B18-FE64-FB50-1C0F-98B068E5948A}"/>
              </a:ext>
            </a:extLst>
          </p:cNvPr>
          <p:cNvCxnSpPr>
            <a:cxnSpLocks/>
          </p:cNvCxnSpPr>
          <p:nvPr/>
        </p:nvCxnSpPr>
        <p:spPr>
          <a:xfrm>
            <a:off x="670425" y="456771"/>
            <a:ext cx="8565146"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97F63D8A-783E-E365-4247-3970D5EE4B43}"/>
              </a:ext>
            </a:extLst>
          </p:cNvPr>
          <p:cNvSpPr/>
          <p:nvPr/>
        </p:nvSpPr>
        <p:spPr>
          <a:xfrm>
            <a:off x="2153131" y="47562"/>
            <a:ext cx="5599735"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2000" b="1" dirty="0">
                <a:solidFill>
                  <a:schemeClr val="accent6"/>
                </a:solidFill>
                <a:latin typeface="メイリオ" panose="020B0604030504040204" pitchFamily="50" charset="-128"/>
                <a:ea typeface="メイリオ" panose="020B0604030504040204" pitchFamily="50" charset="-128"/>
              </a:rPr>
              <a:t>Ⅰ</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事業の仕組み、進め方</a:t>
            </a:r>
          </a:p>
        </p:txBody>
      </p:sp>
      <p:sp>
        <p:nvSpPr>
          <p:cNvPr id="8" name="スライド番号プレースホルダー 7">
            <a:extLst>
              <a:ext uri="{FF2B5EF4-FFF2-40B4-BE49-F238E27FC236}">
                <a16:creationId xmlns:a16="http://schemas.microsoft.com/office/drawing/2014/main" id="{02A448CE-D4D6-ED58-AE15-B07FF35625B9}"/>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3</a:t>
            </a:fld>
            <a:endParaRPr kumimoji="1" lang="ja-JP" altLang="en-US">
              <a:solidFill>
                <a:schemeClr val="tx1"/>
              </a:solidFill>
            </a:endParaRPr>
          </a:p>
        </p:txBody>
      </p:sp>
    </p:spTree>
    <p:extLst>
      <p:ext uri="{BB962C8B-B14F-4D97-AF65-F5344CB8AC3E}">
        <p14:creationId xmlns:p14="http://schemas.microsoft.com/office/powerpoint/2010/main" val="21098635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3">
            <a:extLst>
              <a:ext uri="{FF2B5EF4-FFF2-40B4-BE49-F238E27FC236}">
                <a16:creationId xmlns:a16="http://schemas.microsoft.com/office/drawing/2014/main" id="{384117D9-80D0-A773-EF37-1B6DD53354D2}"/>
              </a:ext>
            </a:extLst>
          </p:cNvPr>
          <p:cNvGraphicFramePr>
            <a:graphicFrameLocks noGrp="1"/>
          </p:cNvGraphicFramePr>
          <p:nvPr>
            <p:extLst>
              <p:ext uri="{D42A27DB-BD31-4B8C-83A1-F6EECF244321}">
                <p14:modId xmlns:p14="http://schemas.microsoft.com/office/powerpoint/2010/main" val="3253900165"/>
              </p:ext>
            </p:extLst>
          </p:nvPr>
        </p:nvGraphicFramePr>
        <p:xfrm>
          <a:off x="668524" y="261840"/>
          <a:ext cx="8568952" cy="6334320"/>
        </p:xfrm>
        <a:graphic>
          <a:graphicData uri="http://schemas.openxmlformats.org/drawingml/2006/table">
            <a:tbl>
              <a:tblPr firstRow="1" bandRow="1">
                <a:tableStyleId>{912C8C85-51F0-491E-9774-3900AFEF0FD7}</a:tableStyleId>
              </a:tblPr>
              <a:tblGrid>
                <a:gridCol w="5915055">
                  <a:extLst>
                    <a:ext uri="{9D8B030D-6E8A-4147-A177-3AD203B41FA5}">
                      <a16:colId xmlns:a16="http://schemas.microsoft.com/office/drawing/2014/main" val="1398159590"/>
                    </a:ext>
                  </a:extLst>
                </a:gridCol>
                <a:gridCol w="2653897">
                  <a:extLst>
                    <a:ext uri="{9D8B030D-6E8A-4147-A177-3AD203B41FA5}">
                      <a16:colId xmlns:a16="http://schemas.microsoft.com/office/drawing/2014/main" val="373102859"/>
                    </a:ext>
                  </a:extLst>
                </a:gridCol>
              </a:tblGrid>
              <a:tr h="0">
                <a:tc gridSpan="2">
                  <a:txBody>
                    <a:bodyPr/>
                    <a:lstStyle/>
                    <a:p>
                      <a:pPr algn="ctr"/>
                      <a:r>
                        <a:rPr kumimoji="1" lang="en-US" altLang="ja-JP" sz="1600" dirty="0"/>
                        <a:t>Ⅶ</a:t>
                      </a:r>
                      <a:r>
                        <a:rPr kumimoji="1" lang="ja-JP" altLang="en-US" sz="1600" dirty="0"/>
                        <a:t>　お問い合わせ先（地方農政局等）</a:t>
                      </a:r>
                      <a:endParaRPr kumimoji="1" lang="ja-JP" altLang="en-US" sz="1600" dirty="0">
                        <a:latin typeface="メイリオ" panose="020B0604030504040204" pitchFamily="50" charset="-128"/>
                        <a:ea typeface="メイリオ" panose="020B0604030504040204" pitchFamily="50" charset="-128"/>
                      </a:endParaRPr>
                    </a:p>
                  </a:txBody>
                  <a:tcPr/>
                </a:tc>
                <a:tc hMerge="1">
                  <a:txBody>
                    <a:bodyPr/>
                    <a:lstStyle/>
                    <a:p>
                      <a:pPr algn="ctr"/>
                      <a:endParaRPr kumimoji="1" lang="ja-JP" altLang="en-US" sz="1400" dirty="0">
                        <a:latin typeface="+mn-ea"/>
                        <a:ea typeface="+mn-ea"/>
                      </a:endParaRPr>
                    </a:p>
                  </a:txBody>
                  <a:tcPr/>
                </a:tc>
                <a:extLst>
                  <a:ext uri="{0D108BD9-81ED-4DB2-BD59-A6C34878D82A}">
                    <a16:rowId xmlns:a16="http://schemas.microsoft.com/office/drawing/2014/main" val="3273921097"/>
                  </a:ext>
                </a:extLst>
              </a:tr>
              <a:tr h="648000">
                <a:tc>
                  <a:txBody>
                    <a:bodyPr/>
                    <a:lstStyle/>
                    <a:p>
                      <a:r>
                        <a:rPr kumimoji="1" lang="ja-JP" altLang="en-US" sz="1400" dirty="0"/>
                        <a:t>東北農政局 経営・事業支援部 経営支援課</a:t>
                      </a:r>
                      <a:endParaRPr kumimoji="1" lang="en-US" altLang="ja-JP" sz="1400" dirty="0"/>
                    </a:p>
                    <a:p>
                      <a:r>
                        <a:rPr kumimoji="1" lang="en-US" altLang="ja-JP" sz="1400" dirty="0"/>
                        <a:t>【</a:t>
                      </a:r>
                      <a:r>
                        <a:rPr kumimoji="1" lang="ja-JP" altLang="en-US" sz="1400" dirty="0"/>
                        <a:t>青森県、岩手県、宮城県、秋田県、山形県、福島県</a:t>
                      </a:r>
                      <a:r>
                        <a:rPr kumimoji="1" lang="en-US" altLang="ja-JP" sz="1400" dirty="0"/>
                        <a:t>】</a:t>
                      </a:r>
                      <a:endParaRPr kumimoji="1" lang="ja-JP" altLang="en-US" sz="1400" dirty="0">
                        <a:latin typeface="+mn-ea"/>
                        <a:ea typeface="+mn-ea"/>
                      </a:endParaRPr>
                    </a:p>
                  </a:txBody>
                  <a:tcPr anchor="ctr"/>
                </a:tc>
                <a:tc>
                  <a:txBody>
                    <a:bodyPr/>
                    <a:lstStyle/>
                    <a:p>
                      <a:r>
                        <a:rPr kumimoji="1" lang="en-US" altLang="ja-JP" sz="1400" dirty="0"/>
                        <a:t>022-263-1111</a:t>
                      </a:r>
                      <a:r>
                        <a:rPr kumimoji="1" lang="ja-JP" altLang="en-US" sz="1400" dirty="0"/>
                        <a:t>（内線</a:t>
                      </a:r>
                      <a:r>
                        <a:rPr kumimoji="1" lang="en-US" altLang="ja-JP" sz="1400" dirty="0"/>
                        <a:t>4546</a:t>
                      </a:r>
                      <a:r>
                        <a:rPr kumimoji="1" lang="ja-JP" altLang="en-US" sz="1400" dirty="0"/>
                        <a:t>）</a:t>
                      </a:r>
                      <a:endParaRPr kumimoji="1" lang="ja-JP" altLang="en-US" sz="1400" dirty="0">
                        <a:latin typeface="+mn-ea"/>
                        <a:ea typeface="+mn-ea"/>
                      </a:endParaRPr>
                    </a:p>
                  </a:txBody>
                  <a:tcPr anchor="ctr"/>
                </a:tc>
                <a:extLst>
                  <a:ext uri="{0D108BD9-81ED-4DB2-BD59-A6C34878D82A}">
                    <a16:rowId xmlns:a16="http://schemas.microsoft.com/office/drawing/2014/main" val="3736167091"/>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関東農政局 経営・事業支援部 経営支援課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茨城県、栃木県、群馬県、埼玉県、千葉県、東京都、</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　神奈川県、山梨県、長野県、静岡県</a:t>
                      </a:r>
                      <a:r>
                        <a:rPr kumimoji="0" lang="en-US" altLang="ja-JP" sz="1400" b="0" u="none" strike="noStrike" kern="1200" cap="none" spc="0" normalizeH="0" baseline="0" noProof="0" dirty="0">
                          <a:ln>
                            <a:noFill/>
                          </a:ln>
                          <a:solidFill>
                            <a:prstClr val="black"/>
                          </a:solidFill>
                          <a:effectLst/>
                          <a:uLnTx/>
                          <a:uFillTx/>
                        </a:rPr>
                        <a:t>】</a:t>
                      </a:r>
                      <a:endParaRPr kumimoji="0" lang="ja-JP" altLang="en-US" sz="1400" b="0" i="0" u="none" strike="noStrike" kern="1200" cap="none" spc="0" normalizeH="0" baseline="0" noProof="0" dirty="0">
                        <a:ln>
                          <a:noFill/>
                        </a:ln>
                        <a:solidFill>
                          <a:prstClr val="black"/>
                        </a:solidFill>
                        <a:effectLst/>
                        <a:uLnTx/>
                        <a:uFillTx/>
                        <a:latin typeface="+mn-ea"/>
                        <a:ea typeface="+mn-ea"/>
                        <a:cs typeface="+mn-cs"/>
                      </a:endParaRPr>
                    </a:p>
                  </a:txBody>
                  <a:tcPr anchor="ctr"/>
                </a:tc>
                <a:tc>
                  <a:txBody>
                    <a:bodyPr/>
                    <a:lstStyle/>
                    <a:p>
                      <a:r>
                        <a:rPr kumimoji="0" lang="en-US" altLang="ja-JP" sz="1400" b="0" u="none" strike="noStrike" kern="1200" cap="none" spc="0" normalizeH="0" baseline="0" noProof="0" dirty="0">
                          <a:ln>
                            <a:noFill/>
                          </a:ln>
                          <a:solidFill>
                            <a:prstClr val="black"/>
                          </a:solidFill>
                          <a:effectLst/>
                          <a:uLnTx/>
                          <a:uFillTx/>
                        </a:rPr>
                        <a:t>048-600-0600</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3839</a:t>
                      </a:r>
                      <a:r>
                        <a:rPr kumimoji="0" lang="ja-JP" altLang="en-US" sz="1400" b="0" u="none" strike="noStrike" kern="1200" cap="none" spc="0" normalizeH="0" baseline="0" noProof="0" dirty="0">
                          <a:ln>
                            <a:noFill/>
                          </a:ln>
                          <a:solidFill>
                            <a:prstClr val="black"/>
                          </a:solidFill>
                          <a:effectLst/>
                          <a:uLnTx/>
                          <a:uFillTx/>
                        </a:rPr>
                        <a:t>）</a:t>
                      </a:r>
                      <a:endParaRPr kumimoji="1" lang="ja-JP" altLang="en-US" sz="1400" dirty="0">
                        <a:latin typeface="+mn-ea"/>
                        <a:ea typeface="+mn-ea"/>
                      </a:endParaRPr>
                    </a:p>
                  </a:txBody>
                  <a:tcPr anchor="ctr"/>
                </a:tc>
                <a:extLst>
                  <a:ext uri="{0D108BD9-81ED-4DB2-BD59-A6C34878D82A}">
                    <a16:rowId xmlns:a16="http://schemas.microsoft.com/office/drawing/2014/main" val="325302646"/>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北陸農政局 経営・事業支援部 経営支援課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富山県、新潟県、石川県、福井県</a:t>
                      </a: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  　　　</a:t>
                      </a:r>
                      <a:endParaRPr kumimoji="1" lang="ja-JP" altLang="en-US" sz="1400"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076-263-2161</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3947</a:t>
                      </a:r>
                      <a:r>
                        <a:rPr kumimoji="0" lang="ja-JP" altLang="en-US" sz="1400" b="0" u="none" strike="noStrike" kern="1200" cap="none" spc="0" normalizeH="0" baseline="0" noProof="0" dirty="0">
                          <a:ln>
                            <a:noFill/>
                          </a:ln>
                          <a:solidFill>
                            <a:prstClr val="black"/>
                          </a:solidFill>
                          <a:effectLst/>
                          <a:uLnTx/>
                          <a:uFillTx/>
                        </a:rPr>
                        <a:t>）</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2772210983"/>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東海農政局 経営・事業支援部 経営支援課　　  　　</a:t>
                      </a:r>
                      <a:endParaRPr kumimoji="0" lang="en-US" altLang="ja-JP" sz="1400" b="0" u="none" strike="noStrike" kern="1200" cap="none" spc="0" normalizeH="0" baseline="0" noProof="0" dirty="0">
                        <a:ln>
                          <a:noFill/>
                        </a:ln>
                        <a:solidFill>
                          <a:prstClr val="black"/>
                        </a:solidFill>
                        <a:effectLst/>
                        <a:uLnTx/>
                        <a:uFillTx/>
                      </a:endParaRPr>
                    </a:p>
                    <a:p>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岐阜県、愛知県、三重県</a:t>
                      </a: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　</a:t>
                      </a:r>
                      <a:endParaRPr kumimoji="1" lang="ja-JP" altLang="en-US" sz="1400"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052-201-7271</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2356</a:t>
                      </a:r>
                      <a:r>
                        <a:rPr kumimoji="0" lang="ja-JP" altLang="en-US" sz="1400" b="0" u="none" strike="noStrike" kern="1200" cap="none" spc="0" normalizeH="0" baseline="0" noProof="0" dirty="0">
                          <a:ln>
                            <a:noFill/>
                          </a:ln>
                          <a:solidFill>
                            <a:prstClr val="black"/>
                          </a:solidFill>
                          <a:effectLst/>
                          <a:uLnTx/>
                          <a:uFillTx/>
                        </a:rPr>
                        <a:t>）</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1367272527"/>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近畿農政局 経営・事業支援部 経営支援課</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滋賀県、京都府、大阪府、兵庫県、奈良県、和歌山県</a:t>
                      </a: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　  　　　</a:t>
                      </a:r>
                      <a:endParaRPr kumimoji="1" lang="ja-JP" altLang="en-US" sz="1400"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075-451-9161</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2797</a:t>
                      </a:r>
                      <a:r>
                        <a:rPr kumimoji="0" lang="ja-JP" altLang="en-US" sz="1400" b="0" u="none" strike="noStrike" kern="1200" cap="none" spc="0" normalizeH="0" baseline="0" noProof="0" dirty="0">
                          <a:ln>
                            <a:noFill/>
                          </a:ln>
                          <a:solidFill>
                            <a:prstClr val="black"/>
                          </a:solidFill>
                          <a:effectLst/>
                          <a:uLnTx/>
                          <a:uFillTx/>
                        </a:rPr>
                        <a:t>）</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870612106"/>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中国四国農政局 経営・事業支援部 経営支援課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鳥取県、島根県、岡山県、広島県、山口県、徳島県、</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　香川県、愛媛県、高知県</a:t>
                      </a:r>
                      <a:r>
                        <a:rPr kumimoji="0" lang="en-US" altLang="ja-JP" sz="1400" b="0" u="none" strike="noStrike" kern="1200" cap="none" spc="0" normalizeH="0" baseline="0" noProof="0" dirty="0">
                          <a:ln>
                            <a:noFill/>
                          </a:ln>
                          <a:solidFill>
                            <a:prstClr val="black"/>
                          </a:solidFill>
                          <a:effectLst/>
                          <a:uLnTx/>
                          <a:uFillTx/>
                        </a:rPr>
                        <a:t>】</a:t>
                      </a:r>
                      <a:endParaRPr kumimoji="0" lang="en-US" altLang="ja-JP" sz="1400" b="0" i="0" u="none" strike="noStrike" kern="1200" cap="none" spc="0" normalizeH="0" baseline="0" noProof="0" dirty="0">
                        <a:ln>
                          <a:noFill/>
                        </a:ln>
                        <a:solidFill>
                          <a:prstClr val="black"/>
                        </a:solidFill>
                        <a:effectLst/>
                        <a:uLnTx/>
                        <a:uFillTx/>
                        <a:latin typeface="+mn-ea"/>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086-224-4511</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2496</a:t>
                      </a:r>
                      <a:r>
                        <a:rPr kumimoji="0" lang="ja-JP" altLang="en-US" sz="1400" b="0" u="none" strike="noStrike" kern="1200" cap="none" spc="0" normalizeH="0" baseline="0" noProof="0" dirty="0">
                          <a:ln>
                            <a:noFill/>
                          </a:ln>
                          <a:solidFill>
                            <a:prstClr val="black"/>
                          </a:solidFill>
                          <a:effectLst/>
                          <a:uLnTx/>
                          <a:uFillTx/>
                        </a:rPr>
                        <a:t>）</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1787452301"/>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九州農政局 経営・事業支援部 経営支援課</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福岡県、佐賀県、長崎県、熊本県、大分県、宮崎県、鹿児島県</a:t>
                      </a:r>
                      <a:r>
                        <a:rPr kumimoji="0" lang="en-US" altLang="ja-JP" sz="1400" b="0" u="none" strike="noStrike" kern="1200" cap="none" spc="0" normalizeH="0" baseline="0" noProof="0" dirty="0">
                          <a:ln>
                            <a:noFill/>
                          </a:ln>
                          <a:solidFill>
                            <a:prstClr val="black"/>
                          </a:solidFill>
                          <a:effectLst/>
                          <a:uLnTx/>
                          <a:uFillTx/>
                        </a:rPr>
                        <a:t>】</a:t>
                      </a:r>
                      <a:endParaRPr kumimoji="0" lang="en-US" altLang="ja-JP" sz="1400" b="0" i="0" u="none" strike="noStrike" kern="1200" cap="none" spc="0" normalizeH="0" baseline="0" noProof="0" dirty="0">
                        <a:ln>
                          <a:noFill/>
                        </a:ln>
                        <a:solidFill>
                          <a:prstClr val="black"/>
                        </a:solidFill>
                        <a:effectLst/>
                        <a:uLnTx/>
                        <a:uFillTx/>
                        <a:latin typeface="+mn-ea"/>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096-211-9111</a:t>
                      </a:r>
                      <a:r>
                        <a:rPr kumimoji="0" lang="ja-JP" altLang="en-US" sz="1400" b="0" u="none" strike="noStrike" kern="1200" cap="none" spc="0" normalizeH="0" baseline="0" noProof="0" dirty="0">
                          <a:ln>
                            <a:noFill/>
                          </a:ln>
                          <a:solidFill>
                            <a:prstClr val="black"/>
                          </a:solidFill>
                          <a:effectLst/>
                          <a:uLnTx/>
                          <a:uFillTx/>
                        </a:rPr>
                        <a:t>（内線</a:t>
                      </a:r>
                      <a:r>
                        <a:rPr kumimoji="0" lang="en-US" altLang="ja-JP" sz="1400" b="0" u="none" strike="noStrike" kern="1200" cap="none" spc="0" normalizeH="0" baseline="0" noProof="0" dirty="0">
                          <a:ln>
                            <a:noFill/>
                          </a:ln>
                          <a:solidFill>
                            <a:prstClr val="black"/>
                          </a:solidFill>
                          <a:effectLst/>
                          <a:uLnTx/>
                          <a:uFillTx/>
                        </a:rPr>
                        <a:t>4498</a:t>
                      </a:r>
                      <a:r>
                        <a:rPr kumimoji="0" lang="ja-JP" altLang="en-US" sz="1400" b="0" u="none" strike="noStrike" kern="1200" cap="none" spc="0" normalizeH="0" baseline="0" noProof="0" dirty="0">
                          <a:ln>
                            <a:noFill/>
                          </a:ln>
                          <a:solidFill>
                            <a:prstClr val="black"/>
                          </a:solidFill>
                          <a:effectLst/>
                          <a:uLnTx/>
                          <a:uFillTx/>
                        </a:rPr>
                        <a:t>）</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3498308101"/>
                  </a:ext>
                </a:extLst>
              </a:tr>
              <a:tr h="648000">
                <a:tc>
                  <a:txBody>
                    <a:bodyPr/>
                    <a:lstStyle/>
                    <a:p>
                      <a:r>
                        <a:rPr kumimoji="0" lang="ja-JP" altLang="en-US" sz="1400" b="0" u="none" strike="noStrike" kern="1200" cap="none" spc="0" normalizeH="0" baseline="0" noProof="0" dirty="0">
                          <a:ln>
                            <a:noFill/>
                          </a:ln>
                          <a:solidFill>
                            <a:prstClr val="black"/>
                          </a:solidFill>
                          <a:effectLst/>
                          <a:uLnTx/>
                          <a:uFillTx/>
                        </a:rPr>
                        <a:t>内閣府 沖縄総合事務局 農林水産部経営課</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沖縄県</a:t>
                      </a:r>
                      <a:r>
                        <a:rPr kumimoji="0" lang="en-US" altLang="ja-JP" sz="1400" b="0" u="none" strike="noStrike" kern="1200" cap="none" spc="0" normalizeH="0" baseline="0" noProof="0" dirty="0">
                          <a:ln>
                            <a:noFill/>
                          </a:ln>
                          <a:solidFill>
                            <a:prstClr val="black"/>
                          </a:solidFill>
                          <a:effectLst/>
                          <a:uLnTx/>
                          <a:uFillTx/>
                        </a:rPr>
                        <a:t>】</a:t>
                      </a:r>
                      <a:endParaRPr kumimoji="0" lang="en-US" altLang="ja-JP" sz="1400" b="0" i="0" u="none" strike="noStrike" kern="1200" cap="none" spc="0" normalizeH="0" baseline="0" noProof="0" dirty="0">
                        <a:ln>
                          <a:noFill/>
                        </a:ln>
                        <a:solidFill>
                          <a:prstClr val="black"/>
                        </a:solidFill>
                        <a:effectLst/>
                        <a:uLnTx/>
                        <a:uFillTx/>
                        <a:latin typeface="+mn-ea"/>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098-866-1628</a:t>
                      </a:r>
                      <a:r>
                        <a:rPr kumimoji="0" lang="ja-JP" altLang="en-US" sz="1400" b="0" u="none" strike="noStrike" kern="1200" cap="none" spc="0" normalizeH="0" baseline="0" noProof="0" dirty="0">
                          <a:ln>
                            <a:noFill/>
                          </a:ln>
                          <a:solidFill>
                            <a:prstClr val="black"/>
                          </a:solidFill>
                          <a:effectLst/>
                          <a:uLnTx/>
                          <a:uFillTx/>
                        </a:rPr>
                        <a:t>（直通）</a:t>
                      </a:r>
                      <a:endParaRPr kumimoji="0" lang="en-US" altLang="ja-JP" sz="1400" b="0" u="none" strike="noStrike" kern="1200" cap="none" spc="0" normalizeH="0" baseline="0" noProof="0" dirty="0">
                        <a:ln>
                          <a:noFill/>
                        </a:ln>
                        <a:solidFill>
                          <a:prstClr val="black"/>
                        </a:solidFill>
                        <a:effectLst/>
                        <a:uLnTx/>
                        <a:uFillTx/>
                      </a:endParaRPr>
                    </a:p>
                    <a:p>
                      <a:endParaRPr kumimoji="1" lang="ja-JP" altLang="en-US" sz="1400" dirty="0">
                        <a:latin typeface="+mn-ea"/>
                        <a:ea typeface="+mn-ea"/>
                      </a:endParaRPr>
                    </a:p>
                  </a:txBody>
                  <a:tcPr anchor="ctr"/>
                </a:tc>
                <a:extLst>
                  <a:ext uri="{0D108BD9-81ED-4DB2-BD59-A6C34878D82A}">
                    <a16:rowId xmlns:a16="http://schemas.microsoft.com/office/drawing/2014/main" val="2025090997"/>
                  </a:ext>
                </a:extLst>
              </a:tr>
              <a:tr h="648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u="none" strike="noStrike" kern="1200" cap="none" spc="0" normalizeH="0" baseline="0" noProof="0" dirty="0">
                          <a:ln>
                            <a:noFill/>
                          </a:ln>
                          <a:solidFill>
                            <a:prstClr val="black"/>
                          </a:solidFill>
                          <a:effectLst/>
                          <a:uLnTx/>
                          <a:uFillTx/>
                        </a:rPr>
                        <a:t>農林水産省 経営局 経営政策課 担い手総合対策室  　　　</a:t>
                      </a:r>
                      <a:endParaRPr kumimoji="0" lang="en-US" altLang="ja-JP" sz="1400" b="0" u="none" strike="noStrike" kern="1200" cap="none" spc="0" normalizeH="0" baseline="0" noProof="0" dirty="0">
                        <a:ln>
                          <a:noFill/>
                        </a:ln>
                        <a:solidFill>
                          <a:prstClr val="black"/>
                        </a:solidFill>
                        <a:effectLst/>
                        <a:uLnTx/>
                        <a:uFillTx/>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dirty="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北海道</a:t>
                      </a:r>
                      <a:r>
                        <a:rPr kumimoji="0" lang="en-US" altLang="ja-JP" sz="1400" b="0" u="none" strike="noStrike" kern="1200" cap="none" spc="0" normalizeH="0" baseline="0" noProof="0" dirty="0">
                          <a:ln>
                            <a:noFill/>
                          </a:ln>
                          <a:solidFill>
                            <a:prstClr val="black"/>
                          </a:solidFill>
                          <a:effectLst/>
                          <a:uLnTx/>
                          <a:uFillTx/>
                        </a:rPr>
                        <a:t>】</a:t>
                      </a:r>
                      <a:endParaRPr kumimoji="0" lang="en-US" altLang="ja-JP" sz="1400" b="0" i="0" u="none" strike="noStrike" kern="1200" cap="none" spc="0" normalizeH="0" baseline="0" noProof="0" dirty="0">
                        <a:ln>
                          <a:noFill/>
                        </a:ln>
                        <a:solidFill>
                          <a:prstClr val="black"/>
                        </a:solidFill>
                        <a:effectLst/>
                        <a:uLnTx/>
                        <a:uFillTx/>
                        <a:latin typeface="+mn-ea"/>
                        <a:ea typeface="+mn-ea"/>
                        <a:cs typeface="+mn-cs"/>
                      </a:endParaRP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u="none" strike="noStrike" kern="1200" cap="none" spc="0" normalizeH="0" baseline="0" noProof="0">
                          <a:ln>
                            <a:noFill/>
                          </a:ln>
                          <a:solidFill>
                            <a:prstClr val="black"/>
                          </a:solidFill>
                          <a:effectLst/>
                          <a:uLnTx/>
                          <a:uFillTx/>
                        </a:rPr>
                        <a:t>03-3502-6444</a:t>
                      </a:r>
                      <a:r>
                        <a:rPr kumimoji="0" lang="ja-JP" altLang="en-US" sz="1400" b="0" u="none" strike="noStrike" kern="1200" cap="none" spc="0" normalizeH="0" baseline="0" noProof="0">
                          <a:ln>
                            <a:noFill/>
                          </a:ln>
                          <a:solidFill>
                            <a:prstClr val="black"/>
                          </a:solidFill>
                          <a:effectLst/>
                          <a:uLnTx/>
                          <a:uFillTx/>
                        </a:rPr>
                        <a:t>（</a:t>
                      </a:r>
                      <a:r>
                        <a:rPr kumimoji="0" lang="ja-JP" altLang="en-US" sz="1400" b="0" u="none" strike="noStrike" kern="1200" cap="none" spc="0" normalizeH="0" baseline="0" noProof="0" dirty="0">
                          <a:ln>
                            <a:noFill/>
                          </a:ln>
                          <a:solidFill>
                            <a:prstClr val="black"/>
                          </a:solidFill>
                          <a:effectLst/>
                          <a:uLnTx/>
                          <a:uFillTx/>
                        </a:rPr>
                        <a:t>直通）</a:t>
                      </a:r>
                      <a:endParaRPr kumimoji="0" lang="en-US" altLang="ja-JP" sz="1400" b="0" i="0" u="none" strike="noStrike" kern="1200" cap="none" spc="0" normalizeH="0" baseline="0" noProof="0" dirty="0">
                        <a:ln>
                          <a:noFill/>
                        </a:ln>
                        <a:solidFill>
                          <a:prstClr val="black"/>
                        </a:solidFill>
                        <a:effectLst/>
                        <a:uLnTx/>
                        <a:uFillTx/>
                        <a:latin typeface="+mn-ea"/>
                        <a:ea typeface="+mn-ea"/>
                        <a:cs typeface="+mn-cs"/>
                      </a:endParaRPr>
                    </a:p>
                  </a:txBody>
                  <a:tcPr anchor="ctr"/>
                </a:tc>
                <a:extLst>
                  <a:ext uri="{0D108BD9-81ED-4DB2-BD59-A6C34878D82A}">
                    <a16:rowId xmlns:a16="http://schemas.microsoft.com/office/drawing/2014/main" val="3232078926"/>
                  </a:ext>
                </a:extLst>
              </a:tr>
            </a:tbl>
          </a:graphicData>
        </a:graphic>
      </p:graphicFrame>
      <p:sp>
        <p:nvSpPr>
          <p:cNvPr id="6" name="スライド番号プレースホルダー 5">
            <a:extLst>
              <a:ext uri="{FF2B5EF4-FFF2-40B4-BE49-F238E27FC236}">
                <a16:creationId xmlns:a16="http://schemas.microsoft.com/office/drawing/2014/main" id="{7F05322A-23D3-AD27-A369-26DBDABDE472}"/>
              </a:ext>
            </a:extLst>
          </p:cNvPr>
          <p:cNvSpPr>
            <a:spLocks noGrp="1"/>
          </p:cNvSpPr>
          <p:nvPr>
            <p:ph type="sldNum" sz="quarter" idx="12"/>
          </p:nvPr>
        </p:nvSpPr>
        <p:spPr>
          <a:xfrm>
            <a:off x="7473280" y="6413597"/>
            <a:ext cx="2228850" cy="365125"/>
          </a:xfrm>
        </p:spPr>
        <p:txBody>
          <a:bodyPr/>
          <a:lstStyle/>
          <a:p>
            <a:fld id="{64452A23-BFEA-43FD-98FB-69091C0AE9EE}" type="slidenum">
              <a:rPr kumimoji="1" lang="ja-JP" altLang="en-US" smtClean="0">
                <a:solidFill>
                  <a:schemeClr val="tx1"/>
                </a:solidFill>
              </a:rPr>
              <a:pPr/>
              <a:t>30</a:t>
            </a:fld>
            <a:endParaRPr kumimoji="1" lang="ja-JP" altLang="en-US" dirty="0">
              <a:solidFill>
                <a:schemeClr val="tx1"/>
              </a:solidFill>
            </a:endParaRPr>
          </a:p>
        </p:txBody>
      </p:sp>
    </p:spTree>
    <p:extLst>
      <p:ext uri="{BB962C8B-B14F-4D97-AF65-F5344CB8AC3E}">
        <p14:creationId xmlns:p14="http://schemas.microsoft.com/office/powerpoint/2010/main" val="78033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3A1F7E79-4F8D-406C-AF64-0EAAB409F804}"/>
              </a:ext>
            </a:extLst>
          </p:cNvPr>
          <p:cNvSpPr txBox="1"/>
          <p:nvPr/>
        </p:nvSpPr>
        <p:spPr>
          <a:xfrm>
            <a:off x="209551" y="695165"/>
            <a:ext cx="9566331" cy="5632311"/>
          </a:xfrm>
          <a:prstGeom prst="rect">
            <a:avLst/>
          </a:prstGeom>
          <a:noFill/>
        </p:spPr>
        <p:txBody>
          <a:bodyPr wrap="square" rtlCol="0">
            <a:spAutoFit/>
          </a:bodyPr>
          <a:lstStyle/>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本事業は、助成対象者や事業実施地区の取組や計画を配分基準表（</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P13</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400" dirty="0">
                <a:solidFill>
                  <a:prstClr val="black"/>
                </a:solidFill>
                <a:latin typeface="メイリオ" panose="020B0604030504040204" pitchFamily="50" charset="-128"/>
                <a:ea typeface="メイリオ" panose="020B0604030504040204" pitchFamily="50" charset="-128"/>
              </a:rPr>
              <a:t>25</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及び地区配分基準表（</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P26,27</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）に基づきポイント化し、</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ポイントが高い助成対象者から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予算配分の対象として</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地区の配分額を決定</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200" b="0" i="0" u="none" strike="sngStrike" kern="1200" cap="none" spc="0" normalizeH="0" baseline="0" noProof="0" dirty="0">
              <a:ln>
                <a:noFill/>
              </a:ln>
              <a:solidFill>
                <a:srgbClr val="FF0000"/>
              </a:solidFill>
              <a:effectLst/>
              <a:highlight>
                <a:srgbClr val="FFFF00"/>
              </a:highligh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予算配分対象となった場合、事業実施主体は、助成対象者の計画である</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「農地利用効率化等支援</a:t>
            </a:r>
            <a:r>
              <a:rPr kumimoji="0" lang="zh-TW"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計画</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個別経営体調書」を客観的な資料等により</a:t>
            </a:r>
            <a:br>
              <a:rPr kumimoji="0" lang="en-US" altLang="ja-JP"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確認・取りまとめの上、「融資主体支援</a:t>
            </a:r>
            <a:r>
              <a:rPr kumimoji="0" lang="zh-TW"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計画</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書」を作成して、</a:t>
            </a:r>
            <a:br>
              <a:rPr kumimoji="0" lang="en-US" altLang="ja-JP"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都道府県知事の承認</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を受ける必要があります。</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承認を受ける際は、</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助成事業の</a:t>
            </a:r>
            <a:r>
              <a:rPr kumimoji="1"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交付規則等の添付</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が必要ですので、</a:t>
            </a:r>
            <a:b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あらかじめ、ご準備願います。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また、助成対象者に対して、</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自然災害や感染症、大事故に備えて</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農業版</a:t>
            </a:r>
            <a:r>
              <a:rPr kumimoji="0" lang="en-US" altLang="ja-JP"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BCP</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（事業継続計画）を策定</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すること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着実な経営発展に向けて</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青色申告を実施</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すること</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を働きかけるとともに、</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lvl="0" indent="-180000">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助成対象者の</a:t>
            </a:r>
            <a:r>
              <a:rPr lang="ja-JP" altLang="ja-JP" sz="1400" u="sng" dirty="0">
                <a:latin typeface="メイリオ" panose="020B0604030504040204" pitchFamily="50" charset="-128"/>
                <a:ea typeface="メイリオ" panose="020B0604030504040204" pitchFamily="50" charset="-128"/>
              </a:rPr>
              <a:t>「みどりチェック」チェックシート</a:t>
            </a:r>
            <a:r>
              <a:rPr kumimoji="0" lang="en-US" altLang="ja-JP" sz="1400" b="0" i="0" u="sng" strike="noStrike" kern="1200" cap="none" spc="0" normalizeH="0" baseline="3000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を融資主体</a:t>
            </a:r>
            <a:r>
              <a:rPr kumimoji="0" lang="zh-TW"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支援計画</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に添付</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助成対象者の農作業安全対策の取組促進や意識の向上を図るため、</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農作業安全に向けた取組の強化</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に努める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　担い手の育成・確保、農地の集積・集約化等に関する各種施策の積極的な活用に努める</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必要があります。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lvl="0" indent="-180000">
              <a:defRPr/>
            </a:pP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ja-JP" dirty="0"/>
              <a:t/>
            </a:r>
            <a:r>
              <a:rPr lang="ja-JP" altLang="ja-JP" sz="1400" dirty="0">
                <a:latin typeface="メイリオ" panose="020B0604030504040204" pitchFamily="50" charset="-128"/>
                <a:ea typeface="メイリオ" panose="020B0604030504040204" pitchFamily="50" charset="-128"/>
              </a:rPr>
              <a:t>「みどりチェック」チェックシート</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は、助成</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対象者全てのチェックシートを添付する代わりに、</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lvl="0" indent="-180000">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チャックシートの取組内容をまとめたリストを添付することもできます。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 name="吹き出し: 角を丸めた四角形 1">
            <a:extLst>
              <a:ext uri="{FF2B5EF4-FFF2-40B4-BE49-F238E27FC236}">
                <a16:creationId xmlns:a16="http://schemas.microsoft.com/office/drawing/2014/main" id="{8A798424-3400-1D38-997A-539E19B63442}"/>
              </a:ext>
            </a:extLst>
          </p:cNvPr>
          <p:cNvSpPr/>
          <p:nvPr/>
        </p:nvSpPr>
        <p:spPr>
          <a:xfrm>
            <a:off x="7056582" y="1348791"/>
            <a:ext cx="2549236" cy="1146270"/>
          </a:xfrm>
          <a:prstGeom prst="wedgeRoundRectCallout">
            <a:avLst>
              <a:gd name="adj1" fmla="val -6969"/>
              <a:gd name="adj2" fmla="val 62502"/>
              <a:gd name="adj3" fmla="val 16667"/>
            </a:avLst>
          </a:prstGeom>
          <a:no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助成事業は、原則として、要望内容に基づき実施することとなります。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このため、要望調査に当たっては、</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助成対象者の取組や計画を正確に把握</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するとともに、事業内容の</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妥当性等を十分に確認</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する必要があります。　</a:t>
            </a:r>
          </a:p>
        </p:txBody>
      </p:sp>
      <p:sp>
        <p:nvSpPr>
          <p:cNvPr id="6" name="四角形: 角を丸くする 5">
            <a:extLst>
              <a:ext uri="{FF2B5EF4-FFF2-40B4-BE49-F238E27FC236}">
                <a16:creationId xmlns:a16="http://schemas.microsoft.com/office/drawing/2014/main" id="{214B77F2-D2A6-68EA-4F1B-4893E72CB0AA}"/>
              </a:ext>
            </a:extLst>
          </p:cNvPr>
          <p:cNvSpPr/>
          <p:nvPr/>
        </p:nvSpPr>
        <p:spPr>
          <a:xfrm>
            <a:off x="64843" y="115745"/>
            <a:ext cx="3501152" cy="444149"/>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　事業の進め方（計画承認まで）</a:t>
            </a:r>
          </a:p>
        </p:txBody>
      </p:sp>
      <p:pic>
        <p:nvPicPr>
          <p:cNvPr id="3" name="図 2">
            <a:extLst>
              <a:ext uri="{FF2B5EF4-FFF2-40B4-BE49-F238E27FC236}">
                <a16:creationId xmlns:a16="http://schemas.microsoft.com/office/drawing/2014/main" id="{19BD2899-EC29-C221-2B06-2C11F6ED989F}"/>
              </a:ext>
            </a:extLst>
          </p:cNvPr>
          <p:cNvPicPr>
            <a:picLocks noChangeAspect="1"/>
          </p:cNvPicPr>
          <p:nvPr/>
        </p:nvPicPr>
        <p:blipFill>
          <a:blip r:embed="rId2"/>
          <a:stretch>
            <a:fillRect/>
          </a:stretch>
        </p:blipFill>
        <p:spPr>
          <a:xfrm>
            <a:off x="8354903" y="2590899"/>
            <a:ext cx="869121" cy="1053480"/>
          </a:xfrm>
          <a:prstGeom prst="rect">
            <a:avLst/>
          </a:prstGeom>
        </p:spPr>
      </p:pic>
      <p:sp>
        <p:nvSpPr>
          <p:cNvPr id="4" name="正方形/長方形 3">
            <a:extLst>
              <a:ext uri="{FF2B5EF4-FFF2-40B4-BE49-F238E27FC236}">
                <a16:creationId xmlns:a16="http://schemas.microsoft.com/office/drawing/2014/main" id="{503DE7D7-63E9-12C9-DF11-AF42E7001938}"/>
              </a:ext>
            </a:extLst>
          </p:cNvPr>
          <p:cNvSpPr/>
          <p:nvPr/>
        </p:nvSpPr>
        <p:spPr>
          <a:xfrm>
            <a:off x="341745" y="3429000"/>
            <a:ext cx="7767782" cy="67105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noFill/>
              <a:effectLst/>
              <a:uLnTx/>
              <a:uFillTx/>
              <a:latin typeface="Calibri" panose="020F0502020204030204"/>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F76A0EF7-765D-6D3A-AF74-9725FC4C4623}"/>
              </a:ext>
            </a:extLst>
          </p:cNvPr>
          <p:cNvSpPr/>
          <p:nvPr/>
        </p:nvSpPr>
        <p:spPr>
          <a:xfrm>
            <a:off x="337127" y="4370334"/>
            <a:ext cx="9359322" cy="79725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noFill/>
              <a:effectLst/>
              <a:uLnTx/>
              <a:uFillTx/>
              <a:latin typeface="Calibri" panose="020F0502020204030204"/>
              <a:ea typeface="游ゴシック" panose="020B0400000000000000" pitchFamily="50" charset="-128"/>
              <a:cs typeface="+mn-cs"/>
            </a:endParaRPr>
          </a:p>
        </p:txBody>
      </p:sp>
      <p:sp>
        <p:nvSpPr>
          <p:cNvPr id="9" name="スライド番号プレースホルダー 8">
            <a:extLst>
              <a:ext uri="{FF2B5EF4-FFF2-40B4-BE49-F238E27FC236}">
                <a16:creationId xmlns:a16="http://schemas.microsoft.com/office/drawing/2014/main" id="{DA537BB3-0FC6-F86B-B471-CAA17C45B6AA}"/>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4</a:t>
            </a:fld>
            <a:endParaRPr kumimoji="1" lang="ja-JP" altLang="en-US" dirty="0">
              <a:solidFill>
                <a:schemeClr val="tx1"/>
              </a:solidFill>
            </a:endParaRPr>
          </a:p>
        </p:txBody>
      </p:sp>
    </p:spTree>
    <p:extLst>
      <p:ext uri="{BB962C8B-B14F-4D97-AF65-F5344CB8AC3E}">
        <p14:creationId xmlns:p14="http://schemas.microsoft.com/office/powerpoint/2010/main" val="1551366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737B92B4-4C5F-468F-B5D7-9490B3499857}"/>
              </a:ext>
            </a:extLst>
          </p:cNvPr>
          <p:cNvSpPr/>
          <p:nvPr/>
        </p:nvSpPr>
        <p:spPr>
          <a:xfrm>
            <a:off x="673669" y="695302"/>
            <a:ext cx="8565147" cy="4401205"/>
          </a:xfrm>
          <a:prstGeom prst="rect">
            <a:avLst/>
          </a:prstGeom>
        </p:spPr>
        <p:txBody>
          <a:bodyPr wrap="square">
            <a:spAutoFit/>
          </a:bodyPr>
          <a:lstStyle/>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〇　令和２年、会計検査院から農</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林水産省に</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対して本事業についての処置要求（検査院法第</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36</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条）があり、「配分基準ポイントの算出を適正に行うこと及び経営体の取組内容等を客観的な資料により確認し、一定期間保存すること」とされたところです。</a:t>
            </a: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〇　また、近年、要望調査時の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ポイント算出の誤り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や、実施しようとする事業内容や取組の</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根拠資料等の確認不足</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（予定する経営規模に比して</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過剰な能力の機械</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の導入計画であった、</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事業要件である</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耐用年数の上限を超える施設整備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であった、設定した付加価値額の拡大の</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目標値が過大</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であった）等から、事業実施の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大幅な遅れ</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や</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事業実施の断念</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に至った等の</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事例が発生しています。</a:t>
            </a: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〇　このため、要望調査に際しては、以下について客観的な資料を根拠に</a:t>
            </a:r>
            <a:b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妥当性、適切性を確実に確認し、当該資料を整理・保存してください。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①　事業要件の充足状況</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②　ポイント化した取組内容、今後の計画</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③　現状から目標年度までの各年度の成果目標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④　導入する機械等の規模</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〇　なお、要望調査に際しては、助成対象者に対し、的確に事業内容を周知するとともに、</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十分な要望調査期間（少なくとも</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日間</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（国段階での要望調査を開始した日から数え、土日祝日を含みます。） ）を確保してください。</a:t>
            </a:r>
          </a:p>
        </p:txBody>
      </p:sp>
      <p:cxnSp>
        <p:nvCxnSpPr>
          <p:cNvPr id="12" name="直線コネクタ 11">
            <a:extLst>
              <a:ext uri="{FF2B5EF4-FFF2-40B4-BE49-F238E27FC236}">
                <a16:creationId xmlns:a16="http://schemas.microsoft.com/office/drawing/2014/main" id="{11FFFA7B-70A0-43EB-AE66-CEAF7E0F3ADC}"/>
              </a:ext>
            </a:extLst>
          </p:cNvPr>
          <p:cNvCxnSpPr>
            <a:cxnSpLocks/>
          </p:cNvCxnSpPr>
          <p:nvPr/>
        </p:nvCxnSpPr>
        <p:spPr>
          <a:xfrm>
            <a:off x="673671" y="424333"/>
            <a:ext cx="8565146"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9D39FB3E-CAA6-4878-AB38-5C1340962A61}"/>
              </a:ext>
            </a:extLst>
          </p:cNvPr>
          <p:cNvSpPr/>
          <p:nvPr/>
        </p:nvSpPr>
        <p:spPr>
          <a:xfrm>
            <a:off x="2156377" y="15124"/>
            <a:ext cx="5599735"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2000" b="1" dirty="0">
                <a:solidFill>
                  <a:schemeClr val="accent6"/>
                </a:solidFill>
                <a:latin typeface="メイリオ" panose="020B0604030504040204" pitchFamily="50" charset="-128"/>
                <a:ea typeface="メイリオ" panose="020B0604030504040204" pitchFamily="50" charset="-128"/>
              </a:rPr>
              <a:t>Ⅱ</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要望調査の実施に際して</a:t>
            </a:r>
          </a:p>
        </p:txBody>
      </p:sp>
      <p:pic>
        <p:nvPicPr>
          <p:cNvPr id="6" name="Picture 9" descr="クリップボードに書き込む人のイラスト（男性会社員）">
            <a:extLst>
              <a:ext uri="{FF2B5EF4-FFF2-40B4-BE49-F238E27FC236}">
                <a16:creationId xmlns:a16="http://schemas.microsoft.com/office/drawing/2014/main" id="{4D52B8B0-A699-EFA5-B8C9-E8B16D101D4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5933" y="5194083"/>
            <a:ext cx="694176" cy="1051782"/>
          </a:xfrm>
          <a:prstGeom prst="rect">
            <a:avLst/>
          </a:prstGeom>
          <a:noFill/>
          <a:extLst>
            <a:ext uri="{909E8E84-426E-40DD-AFC4-6F175D3DCCD1}">
              <a14:hiddenFill xmlns:a14="http://schemas.microsoft.com/office/drawing/2010/main">
                <a:solidFill>
                  <a:srgbClr val="FFFFFF"/>
                </a:solidFill>
              </a14:hiddenFill>
            </a:ext>
          </a:extLst>
        </p:spPr>
      </p:pic>
      <p:sp>
        <p:nvSpPr>
          <p:cNvPr id="8" name="吹き出し: 角を丸めた四角形 7">
            <a:extLst>
              <a:ext uri="{FF2B5EF4-FFF2-40B4-BE49-F238E27FC236}">
                <a16:creationId xmlns:a16="http://schemas.microsoft.com/office/drawing/2014/main" id="{7EB8C016-14EA-474A-DF17-B4A3E05EF2E8}"/>
              </a:ext>
            </a:extLst>
          </p:cNvPr>
          <p:cNvSpPr/>
          <p:nvPr/>
        </p:nvSpPr>
        <p:spPr>
          <a:xfrm>
            <a:off x="1232650" y="5289871"/>
            <a:ext cx="2440466" cy="593694"/>
          </a:xfrm>
          <a:prstGeom prst="wedgeRoundRectCallout">
            <a:avLst>
              <a:gd name="adj1" fmla="val 57175"/>
              <a:gd name="adj2" fmla="val -1943"/>
              <a:gd name="adj3" fmla="val 16667"/>
            </a:avLst>
          </a:prstGeom>
          <a:no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「適切かつ十分な周知期間を確保すること」は、</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事業計画の承認要件</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となっています。</a:t>
            </a:r>
          </a:p>
        </p:txBody>
      </p:sp>
      <p:sp>
        <p:nvSpPr>
          <p:cNvPr id="9" name="吹き出し: 角を丸めた四角形 8">
            <a:extLst>
              <a:ext uri="{FF2B5EF4-FFF2-40B4-BE49-F238E27FC236}">
                <a16:creationId xmlns:a16="http://schemas.microsoft.com/office/drawing/2014/main" id="{1DF2B898-9835-6277-C140-584E72C4B592}"/>
              </a:ext>
            </a:extLst>
          </p:cNvPr>
          <p:cNvSpPr/>
          <p:nvPr/>
        </p:nvSpPr>
        <p:spPr>
          <a:xfrm>
            <a:off x="5252926" y="5367475"/>
            <a:ext cx="3774529" cy="612165"/>
          </a:xfrm>
          <a:prstGeom prst="wedgeRoundRectCallout">
            <a:avLst>
              <a:gd name="adj1" fmla="val -55171"/>
              <a:gd name="adj2" fmla="val -15257"/>
              <a:gd name="adj3" fmla="val 16667"/>
            </a:avLst>
          </a:prstGeom>
          <a:no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本事業は、</a:t>
            </a:r>
            <a:r>
              <a:rPr kumimoji="0" lang="zh-TW" altLang="en-US" sz="1100" b="0" i="0" u="none" strike="noStrike" kern="1200" cap="none" spc="0" normalizeH="0" baseline="0" noProof="0">
                <a:ln>
                  <a:noFill/>
                </a:ln>
                <a:solidFill>
                  <a:srgbClr val="333333"/>
                </a:solidFill>
                <a:effectLst/>
                <a:uLnTx/>
                <a:uFillTx/>
                <a:latin typeface="メイリオ" panose="020B0604030504040204" pitchFamily="50" charset="-128"/>
                <a:ea typeface="メイリオ" panose="020B0604030504040204" pitchFamily="50" charset="-128"/>
                <a:cs typeface="+mn-cs"/>
              </a:rPr>
              <a:t>補正予算</a:t>
            </a:r>
            <a:r>
              <a:rPr kumimoji="0" lang="ja-JP" altLang="en-US" sz="1100" b="0" i="0" u="none" strike="noStrike" kern="1200" cap="none" spc="0" normalizeH="0" baseline="0" noProof="0">
                <a:ln>
                  <a:noFill/>
                </a:ln>
                <a:solidFill>
                  <a:srgbClr val="333333"/>
                </a:solidFill>
                <a:effectLst/>
                <a:uLnTx/>
                <a:uFillTx/>
                <a:latin typeface="メイリオ" panose="020B0604030504040204" pitchFamily="50" charset="-128"/>
                <a:ea typeface="メイリオ" panose="020B0604030504040204" pitchFamily="50" charset="-128"/>
                <a:cs typeface="+mn-cs"/>
              </a:rPr>
              <a:t>により措置するものであることから、</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効果的かつ速やかな執行</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が求められますので、要望調査時の的確な審査等をお願いします。</a:t>
            </a:r>
          </a:p>
        </p:txBody>
      </p:sp>
      <p:sp>
        <p:nvSpPr>
          <p:cNvPr id="5" name="スライド番号プレースホルダー 4">
            <a:extLst>
              <a:ext uri="{FF2B5EF4-FFF2-40B4-BE49-F238E27FC236}">
                <a16:creationId xmlns:a16="http://schemas.microsoft.com/office/drawing/2014/main" id="{D7F99ECA-4B2A-5484-6879-4945EA535499}"/>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5</a:t>
            </a:fld>
            <a:endParaRPr kumimoji="1" lang="ja-JP" altLang="en-US">
              <a:solidFill>
                <a:schemeClr val="tx1"/>
              </a:solidFill>
            </a:endParaRPr>
          </a:p>
        </p:txBody>
      </p:sp>
    </p:spTree>
    <p:extLst>
      <p:ext uri="{BB962C8B-B14F-4D97-AF65-F5344CB8AC3E}">
        <p14:creationId xmlns:p14="http://schemas.microsoft.com/office/powerpoint/2010/main" val="291303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四角形: 角を丸くする 11">
            <a:extLst>
              <a:ext uri="{FF2B5EF4-FFF2-40B4-BE49-F238E27FC236}">
                <a16:creationId xmlns:a16="http://schemas.microsoft.com/office/drawing/2014/main" id="{D9692A1D-3A73-4A95-B95D-34D1EA2E6FFB}"/>
              </a:ext>
            </a:extLst>
          </p:cNvPr>
          <p:cNvSpPr/>
          <p:nvPr/>
        </p:nvSpPr>
        <p:spPr>
          <a:xfrm>
            <a:off x="681038" y="782463"/>
            <a:ext cx="1897501" cy="395823"/>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１　事業実施地区</a:t>
            </a:r>
          </a:p>
        </p:txBody>
      </p:sp>
      <p:sp>
        <p:nvSpPr>
          <p:cNvPr id="3" name="正方形/長方形 2">
            <a:extLst>
              <a:ext uri="{FF2B5EF4-FFF2-40B4-BE49-F238E27FC236}">
                <a16:creationId xmlns:a16="http://schemas.microsoft.com/office/drawing/2014/main" id="{87110203-A05E-4C4A-B5EA-52138549D4D4}"/>
              </a:ext>
            </a:extLst>
          </p:cNvPr>
          <p:cNvSpPr/>
          <p:nvPr/>
        </p:nvSpPr>
        <p:spPr>
          <a:xfrm>
            <a:off x="681037" y="1380427"/>
            <a:ext cx="8723161" cy="307777"/>
          </a:xfrm>
          <a:prstGeom prst="rect">
            <a:avLst/>
          </a:prstGeom>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0"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51" name="四角形: 角を丸くする 50">
            <a:extLst>
              <a:ext uri="{FF2B5EF4-FFF2-40B4-BE49-F238E27FC236}">
                <a16:creationId xmlns:a16="http://schemas.microsoft.com/office/drawing/2014/main" id="{3CB5A1E1-62DE-47C5-B762-887554CAEBF1}"/>
              </a:ext>
            </a:extLst>
          </p:cNvPr>
          <p:cNvSpPr/>
          <p:nvPr/>
        </p:nvSpPr>
        <p:spPr>
          <a:xfrm>
            <a:off x="624914" y="2432781"/>
            <a:ext cx="1652310" cy="444149"/>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２　助成対象者</a:t>
            </a:r>
          </a:p>
        </p:txBody>
      </p:sp>
      <p:sp>
        <p:nvSpPr>
          <p:cNvPr id="52" name="正方形/長方形 51">
            <a:extLst>
              <a:ext uri="{FF2B5EF4-FFF2-40B4-BE49-F238E27FC236}">
                <a16:creationId xmlns:a16="http://schemas.microsoft.com/office/drawing/2014/main" id="{A516E74C-C1A6-4C88-AEC0-FB46876B3DAA}"/>
              </a:ext>
            </a:extLst>
          </p:cNvPr>
          <p:cNvSpPr/>
          <p:nvPr/>
        </p:nvSpPr>
        <p:spPr>
          <a:xfrm>
            <a:off x="505001" y="2960503"/>
            <a:ext cx="8554403" cy="877163"/>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地域計画のうち目標地図に位置付けられた担い手</a:t>
            </a:r>
            <a:endParaRPr kumimoji="0" lang="en-US" altLang="ja-JP"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endParaRPr kumimoji="0" lang="en-US" altLang="ja-JP" sz="9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認定農業者、認定就農者、集落営農組織、市町村基本構想に示す目標所得水準を達している農業者</a:t>
            </a: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（目標地図に位置付けられることが確実であると事業実施主体が認める者を含む）</a:t>
            </a: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cxnSp>
        <p:nvCxnSpPr>
          <p:cNvPr id="35" name="直線コネクタ 34">
            <a:extLst>
              <a:ext uri="{FF2B5EF4-FFF2-40B4-BE49-F238E27FC236}">
                <a16:creationId xmlns:a16="http://schemas.microsoft.com/office/drawing/2014/main" id="{16F8A0E0-595B-40F5-9557-51A668831A75}"/>
              </a:ext>
            </a:extLst>
          </p:cNvPr>
          <p:cNvCxnSpPr>
            <a:cxnSpLocks/>
          </p:cNvCxnSpPr>
          <p:nvPr/>
        </p:nvCxnSpPr>
        <p:spPr>
          <a:xfrm>
            <a:off x="681038" y="468517"/>
            <a:ext cx="8554402"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9205BC6E-32EF-47B2-8E01-19A332D36057}"/>
              </a:ext>
            </a:extLst>
          </p:cNvPr>
          <p:cNvSpPr/>
          <p:nvPr/>
        </p:nvSpPr>
        <p:spPr>
          <a:xfrm>
            <a:off x="1114780" y="54177"/>
            <a:ext cx="6974705"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Ⅲ</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a:t>
            </a:r>
            <a:r>
              <a:rPr kumimoji="0" lang="zh-TW"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事業要件等</a:t>
            </a:r>
          </a:p>
        </p:txBody>
      </p:sp>
      <p:pic>
        <p:nvPicPr>
          <p:cNvPr id="5" name="グラフィックス 4" descr="農業従事者男性 単色塗りつぶし">
            <a:extLst>
              <a:ext uri="{FF2B5EF4-FFF2-40B4-BE49-F238E27FC236}">
                <a16:creationId xmlns:a16="http://schemas.microsoft.com/office/drawing/2014/main" id="{3F96F8E4-AE70-932D-BE3E-910C363E4A6B}"/>
              </a:ext>
            </a:extLst>
          </p:cNvPr>
          <p:cNvPicPr>
            <a:picLocks noChangeAspect="1"/>
          </p:cNvPicPr>
          <p:nvPr/>
        </p:nvPicPr>
        <p:blipFill>
          <a:blip r:embed="rId3">
            <a:extLst>
              <a:ext uri="{96DAC541-7B7A-43D3-8B79-37D633B846F1}"/>
            </a:extLst>
          </a:blip>
          <a:stretch>
            <a:fillRect/>
          </a:stretch>
        </p:blipFill>
        <p:spPr>
          <a:xfrm>
            <a:off x="6995085" y="2208368"/>
            <a:ext cx="914400" cy="914400"/>
          </a:xfrm>
          <a:prstGeom prst="rect">
            <a:avLst/>
          </a:prstGeom>
        </p:spPr>
      </p:pic>
      <p:pic>
        <p:nvPicPr>
          <p:cNvPr id="7" name="グラフィックス 6" descr="農業従事者女性 単色塗りつぶし">
            <a:extLst>
              <a:ext uri="{FF2B5EF4-FFF2-40B4-BE49-F238E27FC236}">
                <a16:creationId xmlns:a16="http://schemas.microsoft.com/office/drawing/2014/main" id="{86AD65DE-795B-EB96-FBF5-947E089AEA10}"/>
              </a:ext>
            </a:extLst>
          </p:cNvPr>
          <p:cNvPicPr>
            <a:picLocks noChangeAspect="1"/>
          </p:cNvPicPr>
          <p:nvPr/>
        </p:nvPicPr>
        <p:blipFill>
          <a:blip r:embed="rId5">
            <a:extLst>
              <a:ext uri="{96DAC541-7B7A-43D3-8B79-37D633B846F1}"/>
            </a:extLst>
          </a:blip>
          <a:stretch>
            <a:fillRect/>
          </a:stretch>
        </p:blipFill>
        <p:spPr>
          <a:xfrm>
            <a:off x="7909485" y="2208368"/>
            <a:ext cx="914400" cy="914400"/>
          </a:xfrm>
          <a:prstGeom prst="rect">
            <a:avLst/>
          </a:prstGeom>
        </p:spPr>
      </p:pic>
      <p:pic>
        <p:nvPicPr>
          <p:cNvPr id="9" name="グラフィックス 8" descr="農業 単色塗りつぶし">
            <a:extLst>
              <a:ext uri="{FF2B5EF4-FFF2-40B4-BE49-F238E27FC236}">
                <a16:creationId xmlns:a16="http://schemas.microsoft.com/office/drawing/2014/main" id="{DE6A030E-2E41-9018-C776-1699B7BA9E10}"/>
              </a:ext>
            </a:extLst>
          </p:cNvPr>
          <p:cNvPicPr>
            <a:picLocks noChangeAspect="1"/>
          </p:cNvPicPr>
          <p:nvPr/>
        </p:nvPicPr>
        <p:blipFill>
          <a:blip r:embed="rId7">
            <a:extLst>
              <a:ext uri="{96DAC541-7B7A-43D3-8B79-37D633B846F1}"/>
            </a:extLst>
          </a:blip>
          <a:stretch>
            <a:fillRect/>
          </a:stretch>
        </p:blipFill>
        <p:spPr>
          <a:xfrm>
            <a:off x="8366685" y="523175"/>
            <a:ext cx="914400" cy="914400"/>
          </a:xfrm>
          <a:prstGeom prst="rect">
            <a:avLst/>
          </a:prstGeom>
        </p:spPr>
      </p:pic>
      <p:sp>
        <p:nvSpPr>
          <p:cNvPr id="6" name="テキスト ボックス 5">
            <a:extLst>
              <a:ext uri="{FF2B5EF4-FFF2-40B4-BE49-F238E27FC236}">
                <a16:creationId xmlns:a16="http://schemas.microsoft.com/office/drawing/2014/main" id="{002CC502-24B0-2222-CAA4-6420D021B60D}"/>
              </a:ext>
            </a:extLst>
          </p:cNvPr>
          <p:cNvSpPr txBox="1"/>
          <p:nvPr/>
        </p:nvSpPr>
        <p:spPr>
          <a:xfrm>
            <a:off x="624914" y="1325126"/>
            <a:ext cx="7618658"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事業実施地区は、原則として</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地域計画が策定されている地域と一致</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させてください</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a:t>
            </a: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担い手への農地の集積・集約化に資する場合、複数の地域計画を併せて事業実施地区</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とすることも可能です。</a:t>
            </a:r>
            <a:endPar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8" name="正方形/長方形 7">
            <a:extLst>
              <a:ext uri="{FF2B5EF4-FFF2-40B4-BE49-F238E27FC236}">
                <a16:creationId xmlns:a16="http://schemas.microsoft.com/office/drawing/2014/main" id="{40873A12-9598-8E5D-4C75-D9A4E2F2E114}"/>
              </a:ext>
            </a:extLst>
          </p:cNvPr>
          <p:cNvSpPr/>
          <p:nvPr/>
        </p:nvSpPr>
        <p:spPr>
          <a:xfrm>
            <a:off x="464517" y="4176895"/>
            <a:ext cx="8554403" cy="1569660"/>
          </a:xfrm>
          <a:prstGeom prst="rect">
            <a:avLst/>
          </a:prstGeom>
        </p:spPr>
        <p:txBody>
          <a:bodyPr wrap="square">
            <a:spAutoFit/>
          </a:bodyPr>
          <a:lstStyle/>
          <a:p>
            <a:pPr marL="180000" indent="-180000" algn="just"/>
            <a:r>
              <a:rPr lang="en-US" altLang="ja-JP" sz="1200" dirty="0">
                <a:solidFill>
                  <a:srgbClr val="000000"/>
                </a:solidFill>
                <a:latin typeface="メイリオ" panose="020B0604030504040204" pitchFamily="50" charset="-128"/>
                <a:ea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rPr>
              <a:t>　過去に本事業及び類似事業（担い手確保・経営強化支援事業等）を実施した者は、原則として目標年度に成果目標の達成（必須目標以外は概ね達成）、又は目標年度の次年度以降に成果目標の概ね達成が確認されていること。</a:t>
            </a:r>
            <a:endParaRPr lang="en-US" altLang="ja-JP" sz="1200" dirty="0">
              <a:solidFill>
                <a:srgbClr val="000000"/>
              </a:solidFill>
              <a:latin typeface="メイリオ" panose="020B0604030504040204" pitchFamily="50" charset="-128"/>
              <a:ea typeface="メイリオ" panose="020B0604030504040204" pitchFamily="50" charset="-128"/>
            </a:endParaRPr>
          </a:p>
          <a:p>
            <a:pPr marL="180000" indent="-180000" algn="just"/>
            <a:r>
              <a:rPr lang="ja-JP" altLang="en-US" sz="1200" dirty="0">
                <a:solidFill>
                  <a:srgbClr val="000000"/>
                </a:solidFill>
                <a:latin typeface="メイリオ" panose="020B0604030504040204" pitchFamily="50" charset="-128"/>
                <a:ea typeface="メイリオ" panose="020B0604030504040204" pitchFamily="50" charset="-128"/>
              </a:rPr>
              <a:t>　　ただし、以下に掲げる場合のいずれかに該当する場合は、この限りではない。</a:t>
            </a:r>
          </a:p>
          <a:p>
            <a:pPr marL="180000" indent="-180000" algn="just"/>
            <a:r>
              <a:rPr lang="ja-JP" altLang="en-US" sz="1200" dirty="0">
                <a:solidFill>
                  <a:srgbClr val="000000"/>
                </a:solidFill>
                <a:latin typeface="メイリオ" panose="020B0604030504040204" pitchFamily="50" charset="-128"/>
                <a:ea typeface="メイリオ" panose="020B0604030504040204" pitchFamily="50" charset="-128"/>
              </a:rPr>
              <a:t>（ａ）本事業及び類似事業により設定した処分制限期間を経過している場合</a:t>
            </a:r>
          </a:p>
          <a:p>
            <a:pPr marL="180000" indent="-180000" algn="just"/>
            <a:r>
              <a:rPr lang="ja-JP" altLang="en-US" sz="1200" dirty="0">
                <a:solidFill>
                  <a:srgbClr val="000000"/>
                </a:solidFill>
                <a:latin typeface="メイリオ" panose="020B0604030504040204" pitchFamily="50" charset="-128"/>
                <a:ea typeface="メイリオ" panose="020B0604030504040204" pitchFamily="50" charset="-128"/>
              </a:rPr>
              <a:t>（ｂ）経営局長が特に必要と認め、本実施要綱とは別に必要な事項を定め、緊急に事業を実施した場合</a:t>
            </a:r>
            <a:endParaRPr lang="en-US" altLang="ja-JP" sz="1200" dirty="0">
              <a:solidFill>
                <a:srgbClr val="000000"/>
              </a:solidFill>
              <a:latin typeface="メイリオ" panose="020B0604030504040204" pitchFamily="50" charset="-128"/>
              <a:ea typeface="メイリオ" panose="020B0604030504040204" pitchFamily="50" charset="-128"/>
            </a:endParaRPr>
          </a:p>
          <a:p>
            <a:pPr marL="180000" indent="-180000" algn="just"/>
            <a:r>
              <a:rPr lang="ja-JP" altLang="en-US" sz="1200" dirty="0">
                <a:solidFill>
                  <a:srgbClr val="000000"/>
                </a:solidFill>
                <a:latin typeface="メイリオ" panose="020B0604030504040204" pitchFamily="50" charset="-128"/>
                <a:ea typeface="メイリオ" panose="020B0604030504040204" pitchFamily="50" charset="-128"/>
              </a:rPr>
              <a:t>　　（被災農業者支援タイプ（能登半島地震）又は融資主体支援タイプの優先採択（令和７年８月大雨）等）</a:t>
            </a:r>
          </a:p>
          <a:p>
            <a:pPr marL="180000" indent="-180000" algn="just"/>
            <a:r>
              <a:rPr lang="ja-JP" altLang="en-US" sz="1200" dirty="0">
                <a:solidFill>
                  <a:srgbClr val="000000"/>
                </a:solidFill>
                <a:latin typeface="メイリオ" panose="020B0604030504040204" pitchFamily="50" charset="-128"/>
                <a:ea typeface="メイリオ" panose="020B0604030504040204" pitchFamily="50" charset="-128"/>
              </a:rPr>
              <a:t>（ｃ）目標年度の翌年度以降であって、新たに実施する機械等の導入等により、過去目標項目の目標値を上回る成果を上げることが確実であると認められる場合</a:t>
            </a:r>
          </a:p>
        </p:txBody>
      </p:sp>
      <p:sp>
        <p:nvSpPr>
          <p:cNvPr id="10" name="スライド番号プレースホルダー 9">
            <a:extLst>
              <a:ext uri="{FF2B5EF4-FFF2-40B4-BE49-F238E27FC236}">
                <a16:creationId xmlns:a16="http://schemas.microsoft.com/office/drawing/2014/main" id="{C42F79DE-5355-EAFD-AF5D-0B36B3829086}"/>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6</a:t>
            </a:fld>
            <a:endParaRPr kumimoji="1" lang="ja-JP" altLang="en-US">
              <a:solidFill>
                <a:schemeClr val="tx1"/>
              </a:solidFill>
            </a:endParaRPr>
          </a:p>
        </p:txBody>
      </p:sp>
    </p:spTree>
    <p:extLst>
      <p:ext uri="{BB962C8B-B14F-4D97-AF65-F5344CB8AC3E}">
        <p14:creationId xmlns:p14="http://schemas.microsoft.com/office/powerpoint/2010/main" val="1315240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22F4AEC6-B163-435B-82E1-85A9126286E9}"/>
              </a:ext>
            </a:extLst>
          </p:cNvPr>
          <p:cNvSpPr/>
          <p:nvPr/>
        </p:nvSpPr>
        <p:spPr>
          <a:xfrm>
            <a:off x="538039" y="1344011"/>
            <a:ext cx="9110786" cy="1169551"/>
          </a:xfrm>
          <a:prstGeom prst="rect">
            <a:avLst/>
          </a:prstGeom>
        </p:spPr>
        <p:txBody>
          <a:bodyPr wrap="square" lIns="91440" tIns="45720" rIns="91440" bIns="45720" anchor="t">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a:ea typeface="メイリオ"/>
                <a:cs typeface="+mn-cs"/>
              </a:rPr>
              <a:t>(2)</a:t>
            </a:r>
            <a:r>
              <a:rPr kumimoji="0" lang="ja-JP" altLang="en-US" sz="1400" b="0" i="0" u="none" strike="noStrike" kern="1200" cap="none" spc="0" normalizeH="0" baseline="0" noProof="0" dirty="0">
                <a:ln>
                  <a:noFill/>
                </a:ln>
                <a:solidFill>
                  <a:prstClr val="black"/>
                </a:solidFill>
                <a:effectLst/>
                <a:uLnTx/>
                <a:uFillTx/>
                <a:latin typeface="メイリオ"/>
                <a:ea typeface="メイリオ"/>
                <a:cs typeface="+mn-cs"/>
              </a:rPr>
              <a:t>　助成の対象となる取組は次のものです。</a:t>
            </a:r>
            <a:endParaRPr kumimoji="0" lang="en-US" altLang="ja-JP" sz="14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メイリオ"/>
                <a:ea typeface="メイリオ"/>
                <a:cs typeface="+mn-cs"/>
              </a:rPr>
              <a:t>　</a:t>
            </a:r>
            <a:endParaRPr kumimoji="0" lang="en-US" altLang="ja-JP" sz="1400" b="0"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メイリオ"/>
                <a:ea typeface="メイリオ"/>
                <a:cs typeface="+mn-cs"/>
              </a:rPr>
              <a:t>　①　</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農産物の生産、加工、流通その他農業経営の開始又は改善に必要な機械等の取得、改良</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②　農地等の造成、改良又は復旧</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正方形/長方形 10">
            <a:extLst>
              <a:ext uri="{FF2B5EF4-FFF2-40B4-BE49-F238E27FC236}">
                <a16:creationId xmlns:a16="http://schemas.microsoft.com/office/drawing/2014/main" id="{827D8731-1528-4FE4-8C4A-E04CE4328049}"/>
              </a:ext>
            </a:extLst>
          </p:cNvPr>
          <p:cNvSpPr/>
          <p:nvPr/>
        </p:nvSpPr>
        <p:spPr>
          <a:xfrm>
            <a:off x="606114" y="2998590"/>
            <a:ext cx="6170094" cy="3442856"/>
          </a:xfrm>
          <a:prstGeom prst="rect">
            <a:avLst/>
          </a:prstGeom>
          <a:noFill/>
          <a:ln w="19050">
            <a:solidFill>
              <a:schemeClr val="tx1"/>
            </a:solidFill>
          </a:ln>
        </p:spPr>
        <p:txBody>
          <a:bodyPr wrap="square" tIns="72000">
            <a:spAutoFit/>
          </a:bodyPr>
          <a:lstStyle/>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単年度で完了すること</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事業費が整備内容ごとに</a:t>
            </a:r>
            <a:r>
              <a:rPr kumimoji="0" lang="en-US" altLang="ja-JP"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50</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万円以上</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原則として、</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新品時の法定耐用年数がおおむね５年以上</a:t>
            </a:r>
            <a:r>
              <a:rPr kumimoji="0" lang="en-US" altLang="ja-JP"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年以下</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（中古の場合は、使用可能と認められる年数が２年以上であること）</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原則として、運搬用トラック、パソコン、倉庫等の農業経営の用途以外の用途に容易に供されるような</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汎用性の高いものではない</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（ただし、以下の要件を全て満たすものはこの限りではありません）</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522000" marR="0" lvl="0" indent="-5220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ⅰ </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農産物の生産等に係る作業に使用する期間内において他用途に使用されないも　のであること</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ⅱ </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農業経営において真に必要であること</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ⅲ </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導入後の適正利用が確認できるものであること</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成果目標の達成に直接に関連</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するもの</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同種・同能力等のものの再度導入等（いわゆる</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単純更新）ではない</a:t>
            </a: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園芸施設共済、農機具共済等の加入等、</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気象災害等による被災に備えた措置</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がされる（耐用年数の期間、通年で加入等する必要があります）</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45720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「農業分野における</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AI</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・データに関する契約ガイドライン」への準拠、</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API</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連携環境の整備（トラクター、コンバイン、田植機を導入する場合）、</a:t>
            </a:r>
            <a:r>
              <a:rPr kumimoji="0" lang="zh-TW"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飼養衛生管理基準</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0" lang="zh-TW"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順守</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（家畜の増頭・農場の規模拡大を図る目的で機械等を導入等する場合）</a:t>
            </a:r>
          </a:p>
        </p:txBody>
      </p:sp>
      <p:sp>
        <p:nvSpPr>
          <p:cNvPr id="33" name="四角形: 角を丸くする 32">
            <a:extLst>
              <a:ext uri="{FF2B5EF4-FFF2-40B4-BE49-F238E27FC236}">
                <a16:creationId xmlns:a16="http://schemas.microsoft.com/office/drawing/2014/main" id="{F544454B-DD5F-42DB-8A67-642442D80B02}"/>
              </a:ext>
            </a:extLst>
          </p:cNvPr>
          <p:cNvSpPr/>
          <p:nvPr/>
        </p:nvSpPr>
        <p:spPr>
          <a:xfrm>
            <a:off x="538039" y="161733"/>
            <a:ext cx="2672477" cy="444149"/>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３　対象となる事業内容等</a:t>
            </a:r>
          </a:p>
        </p:txBody>
      </p:sp>
      <p:sp>
        <p:nvSpPr>
          <p:cNvPr id="34" name="正方形/長方形 33">
            <a:extLst>
              <a:ext uri="{FF2B5EF4-FFF2-40B4-BE49-F238E27FC236}">
                <a16:creationId xmlns:a16="http://schemas.microsoft.com/office/drawing/2014/main" id="{2635EF06-0C81-40D4-ACBC-E3812DBBF534}"/>
              </a:ext>
            </a:extLst>
          </p:cNvPr>
          <p:cNvSpPr/>
          <p:nvPr/>
        </p:nvSpPr>
        <p:spPr>
          <a:xfrm>
            <a:off x="538039" y="759771"/>
            <a:ext cx="8762979" cy="5232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8000" marR="0" lvl="0" indent="-28800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(1)</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地域計画に位置付けられた担い手が、</a:t>
            </a:r>
            <a:r>
              <a:rPr kumimoji="0" lang="ja-JP" altLang="en-US" sz="1400" b="0" i="0"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融資を受けて、</a:t>
            </a:r>
            <a:r>
              <a:rPr kumimoji="0"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経営改善の取組に必要な農業用機械・施設を導入する場合に支援します。</a:t>
            </a:r>
            <a:endParaRPr kumimoji="0"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0" name="吹き出し: 角を丸めた四角形 9">
            <a:extLst>
              <a:ext uri="{FF2B5EF4-FFF2-40B4-BE49-F238E27FC236}">
                <a16:creationId xmlns:a16="http://schemas.microsoft.com/office/drawing/2014/main" id="{989904B2-7D9B-5DA6-BD2F-D7D7406867B7}"/>
              </a:ext>
            </a:extLst>
          </p:cNvPr>
          <p:cNvSpPr/>
          <p:nvPr/>
        </p:nvSpPr>
        <p:spPr>
          <a:xfrm>
            <a:off x="6862619" y="2998590"/>
            <a:ext cx="2437268" cy="1345849"/>
          </a:xfrm>
          <a:prstGeom prst="wedgeRoundRectCallout">
            <a:avLst>
              <a:gd name="adj1" fmla="val 32032"/>
              <a:gd name="adj2" fmla="val 61389"/>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導入等する機械等は、前提として、助成対象者が計画する経営規模等に照らして</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過剰な能力・規模ではないこと</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が必要です。</a:t>
            </a:r>
            <a:endParaRPr kumimoji="0"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また、</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認定計画や認定就農計画の経営改善等の方向性に合致</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していることが必要です。</a:t>
            </a:r>
          </a:p>
        </p:txBody>
      </p:sp>
      <p:sp>
        <p:nvSpPr>
          <p:cNvPr id="12" name="吹き出し: 角を丸めた四角形 11">
            <a:extLst>
              <a:ext uri="{FF2B5EF4-FFF2-40B4-BE49-F238E27FC236}">
                <a16:creationId xmlns:a16="http://schemas.microsoft.com/office/drawing/2014/main" id="{FDD04852-FA8D-F688-4CF2-2F0F166A1B31}"/>
              </a:ext>
            </a:extLst>
          </p:cNvPr>
          <p:cNvSpPr/>
          <p:nvPr/>
        </p:nvSpPr>
        <p:spPr>
          <a:xfrm>
            <a:off x="6862618" y="4627076"/>
            <a:ext cx="1690255" cy="1471153"/>
          </a:xfrm>
          <a:prstGeom prst="wedgeRoundRectCallout">
            <a:avLst>
              <a:gd name="adj1" fmla="val 58618"/>
              <a:gd name="adj2" fmla="val -12557"/>
              <a:gd name="adj3" fmla="val 16667"/>
            </a:avLst>
          </a:prstGeom>
          <a:solidFill>
            <a:schemeClr val="bg1"/>
          </a:solidFill>
        </p:spPr>
        <p:style>
          <a:lnRef idx="2">
            <a:schemeClr val="dk1"/>
          </a:lnRef>
          <a:fillRef idx="1">
            <a:schemeClr val="lt1"/>
          </a:fillRef>
          <a:effectRef idx="0">
            <a:schemeClr val="dk1"/>
          </a:effectRef>
          <a:fontRef idx="minor">
            <a:schemeClr val="dk1"/>
          </a:fontRef>
        </p:style>
        <p:txBody>
          <a:bodyPr lIns="72000" tIns="36000" rIns="36000" bIns="36000" rtlCol="0" anchor="t" anchorCtr="1">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農地改良や造成等で加入できる農業共済や保険等がない場合、修繕・再取得に向けた積立を行うなど、</a:t>
            </a:r>
            <a:r>
              <a:rPr kumimoji="0"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被災に備えた措置</a:t>
            </a:r>
            <a:r>
              <a:rPr kumimoji="0"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を行っていただく必要があります。</a:t>
            </a:r>
          </a:p>
        </p:txBody>
      </p:sp>
      <p:pic>
        <p:nvPicPr>
          <p:cNvPr id="9" name="Picture 4" descr="指揮棒を持った会社員のイラスト（女性）">
            <a:extLst>
              <a:ext uri="{FF2B5EF4-FFF2-40B4-BE49-F238E27FC236}">
                <a16:creationId xmlns:a16="http://schemas.microsoft.com/office/drawing/2014/main" id="{36306EDA-F61C-003C-E96C-D90148E85DA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11791" y="4614417"/>
            <a:ext cx="1268725" cy="1537849"/>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F06A7DA6-182E-EA14-0879-FB5F712C299B}"/>
              </a:ext>
            </a:extLst>
          </p:cNvPr>
          <p:cNvSpPr txBox="1"/>
          <p:nvPr/>
        </p:nvSpPr>
        <p:spPr>
          <a:xfrm>
            <a:off x="606114" y="2727757"/>
            <a:ext cx="3513388" cy="27699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導入する機械等の</a:t>
            </a:r>
            <a:r>
              <a:rPr kumimoji="0" lang="ja-JP" altLang="en-US" sz="12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基準</a:t>
            </a:r>
            <a:endParaRPr kumimoji="0"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スライド番号プレースホルダー 5">
            <a:extLst>
              <a:ext uri="{FF2B5EF4-FFF2-40B4-BE49-F238E27FC236}">
                <a16:creationId xmlns:a16="http://schemas.microsoft.com/office/drawing/2014/main" id="{5356A783-1D3D-0C4D-60BA-EB6C359B7ABC}"/>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7</a:t>
            </a:fld>
            <a:endParaRPr kumimoji="1" lang="ja-JP" altLang="en-US">
              <a:solidFill>
                <a:schemeClr val="tx1"/>
              </a:solidFill>
            </a:endParaRPr>
          </a:p>
        </p:txBody>
      </p:sp>
    </p:spTree>
    <p:extLst>
      <p:ext uri="{BB962C8B-B14F-4D97-AF65-F5344CB8AC3E}">
        <p14:creationId xmlns:p14="http://schemas.microsoft.com/office/powerpoint/2010/main" val="3655204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7322B104-C1A8-48D8-BD0A-BDA8414B8561}"/>
              </a:ext>
            </a:extLst>
          </p:cNvPr>
          <p:cNvSpPr/>
          <p:nvPr/>
        </p:nvSpPr>
        <p:spPr>
          <a:xfrm>
            <a:off x="82360" y="23581"/>
            <a:ext cx="2524285" cy="444149"/>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square" tIns="108000"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４　補助率、配分上限額</a:t>
            </a:r>
          </a:p>
        </p:txBody>
      </p:sp>
      <p:sp>
        <p:nvSpPr>
          <p:cNvPr id="7" name="正方形/長方形 6">
            <a:extLst>
              <a:ext uri="{FF2B5EF4-FFF2-40B4-BE49-F238E27FC236}">
                <a16:creationId xmlns:a16="http://schemas.microsoft.com/office/drawing/2014/main" id="{DB85BC97-93D0-4584-85E1-7E7863EC28E7}"/>
              </a:ext>
            </a:extLst>
          </p:cNvPr>
          <p:cNvSpPr/>
          <p:nvPr/>
        </p:nvSpPr>
        <p:spPr>
          <a:xfrm>
            <a:off x="82360" y="538148"/>
            <a:ext cx="9407144" cy="1538883"/>
          </a:xfrm>
          <a:prstGeom prst="rect">
            <a:avLst/>
          </a:prstGeom>
          <a:solidFill>
            <a:schemeClr val="bg1"/>
          </a:solid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本事業の補助率は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（上限）</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です。助成対象者毎の配分上限は以下になります。</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メイリオ" panose="020B0604030504040204" pitchFamily="50" charset="-128"/>
                <a:ea typeface="メイリオ" panose="020B0604030504040204" pitchFamily="50" charset="-128"/>
              </a:rPr>
              <a:t>　</a:t>
            </a:r>
            <a:endParaRPr lang="en-US" altLang="ja-JP" sz="1400" b="1" dirty="0">
              <a:solidFill>
                <a:prstClr val="black"/>
              </a:solidFill>
              <a:latin typeface="メイリオ" panose="020B0604030504040204" pitchFamily="50" charset="-128"/>
              <a:ea typeface="メイリオ" panose="020B0604030504040204" pitchFamily="50"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法人・個人問わず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300</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万円</a:t>
            </a:r>
            <a:endPar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600"/>
              </a:spcAft>
              <a:buClrTx/>
              <a:buSzTx/>
              <a:buFontTx/>
              <a:buNone/>
              <a:tabLst/>
              <a:defRPr/>
            </a:pPr>
            <a:r>
              <a:rPr lang="ja-JP" altLang="en-US" sz="1400" b="1" dirty="0">
                <a:solidFill>
                  <a:prstClr val="black"/>
                </a:solidFill>
                <a:latin typeface="メイリオ" panose="020B0604030504040204" pitchFamily="50" charset="-128"/>
                <a:ea typeface="メイリオ" panose="020B0604030504040204" pitchFamily="50" charset="-128"/>
              </a:rPr>
              <a:t>　なお、目標年度の経営面積が次に掲げる基準以上となる場合は、</a:t>
            </a:r>
            <a:r>
              <a:rPr lang="en-US" altLang="ja-JP" sz="1400" b="1" u="sng" dirty="0">
                <a:solidFill>
                  <a:prstClr val="black"/>
                </a:solidFill>
                <a:latin typeface="メイリオ" panose="020B0604030504040204" pitchFamily="50" charset="-128"/>
                <a:ea typeface="メイリオ" panose="020B0604030504040204" pitchFamily="50" charset="-128"/>
              </a:rPr>
              <a:t>600</a:t>
            </a:r>
            <a:r>
              <a:rPr lang="ja-JP" altLang="en-US" sz="1400" b="1" u="sng" dirty="0">
                <a:solidFill>
                  <a:prstClr val="black"/>
                </a:solidFill>
                <a:latin typeface="メイリオ" panose="020B0604030504040204" pitchFamily="50" charset="-128"/>
                <a:ea typeface="メイリオ" panose="020B0604030504040204" pitchFamily="50" charset="-128"/>
              </a:rPr>
              <a:t>万円</a:t>
            </a:r>
            <a:endParaRPr lang="en-US" altLang="ja-JP" sz="1400" b="1" u="sng" dirty="0">
              <a:solidFill>
                <a:prstClr val="black"/>
              </a:solidFill>
              <a:latin typeface="メイリオ" panose="020B0604030504040204" pitchFamily="50" charset="-128"/>
              <a:ea typeface="メイリオ" panose="020B0604030504040204" pitchFamily="50" charset="-128"/>
            </a:endParaRPr>
          </a:p>
          <a:p>
            <a:pPr marL="0" marR="0" lvl="0" indent="0" algn="just" defTabSz="457200" rtl="0" eaLnBrk="1" fontAlgn="auto" latinLnBrk="0" hangingPunct="1">
              <a:lnSpc>
                <a:spcPct val="100000"/>
              </a:lnSpc>
              <a:spcBef>
                <a:spcPts val="0"/>
              </a:spcBef>
              <a:spcAft>
                <a:spcPts val="600"/>
              </a:spcAft>
              <a:buClrTx/>
              <a:buSzTx/>
              <a:buFontTx/>
              <a:buNone/>
              <a:tabLst/>
              <a:defRPr/>
            </a:pPr>
            <a:r>
              <a:rPr lang="ja-JP" altLang="en-US" sz="1400" b="1" dirty="0">
                <a:solidFill>
                  <a:prstClr val="black"/>
                </a:solidFill>
                <a:latin typeface="メイリオ" panose="020B0604030504040204" pitchFamily="50" charset="-128"/>
                <a:ea typeface="メイリオ" panose="020B0604030504040204" pitchFamily="50" charset="-128"/>
              </a:rPr>
              <a:t>　　①水田作等</a:t>
            </a:r>
            <a:r>
              <a:rPr lang="en-US" altLang="ja-JP" sz="1400" b="1" dirty="0">
                <a:solidFill>
                  <a:prstClr val="black"/>
                </a:solidFill>
                <a:latin typeface="メイリオ" panose="020B0604030504040204" pitchFamily="50" charset="-128"/>
                <a:ea typeface="メイリオ" panose="020B0604030504040204" pitchFamily="50" charset="-128"/>
              </a:rPr>
              <a:t>20ha</a:t>
            </a:r>
            <a:r>
              <a:rPr lang="ja-JP" altLang="en-US" sz="1400" b="1" dirty="0">
                <a:solidFill>
                  <a:prstClr val="black"/>
                </a:solidFill>
                <a:latin typeface="メイリオ" panose="020B0604030504040204" pitchFamily="50" charset="-128"/>
                <a:ea typeface="メイリオ" panose="020B0604030504040204" pitchFamily="50" charset="-128"/>
              </a:rPr>
              <a:t>、②露地作５</a:t>
            </a:r>
            <a:r>
              <a:rPr lang="en-US" altLang="ja-JP" sz="1400" b="1" dirty="0">
                <a:solidFill>
                  <a:prstClr val="black"/>
                </a:solidFill>
                <a:latin typeface="メイリオ" panose="020B0604030504040204" pitchFamily="50" charset="-128"/>
                <a:ea typeface="メイリオ" panose="020B0604030504040204" pitchFamily="50" charset="-128"/>
              </a:rPr>
              <a:t>ha</a:t>
            </a:r>
            <a:r>
              <a:rPr lang="ja-JP" altLang="en-US" sz="1400" b="1" dirty="0">
                <a:solidFill>
                  <a:prstClr val="black"/>
                </a:solidFill>
                <a:latin typeface="メイリオ" panose="020B0604030504040204" pitchFamily="50" charset="-128"/>
                <a:ea typeface="メイリオ" panose="020B0604030504040204" pitchFamily="50" charset="-128"/>
              </a:rPr>
              <a:t>、③果樹作３</a:t>
            </a:r>
            <a:r>
              <a:rPr lang="en-US" altLang="ja-JP" sz="1400" b="1" dirty="0">
                <a:solidFill>
                  <a:prstClr val="black"/>
                </a:solidFill>
                <a:latin typeface="メイリオ" panose="020B0604030504040204" pitchFamily="50" charset="-128"/>
                <a:ea typeface="メイリオ" panose="020B0604030504040204" pitchFamily="50" charset="-128"/>
              </a:rPr>
              <a:t>ha</a:t>
            </a:r>
            <a:r>
              <a:rPr lang="ja-JP" altLang="en-US" sz="1400" b="1" dirty="0">
                <a:solidFill>
                  <a:prstClr val="black"/>
                </a:solidFill>
                <a:latin typeface="メイリオ" panose="020B0604030504040204" pitchFamily="50" charset="-128"/>
                <a:ea typeface="メイリオ" panose="020B0604030504040204" pitchFamily="50" charset="-128"/>
              </a:rPr>
              <a:t>、④施設園芸作１</a:t>
            </a:r>
            <a:r>
              <a:rPr lang="en-US" altLang="ja-JP" sz="1400" b="1" dirty="0">
                <a:solidFill>
                  <a:prstClr val="black"/>
                </a:solidFill>
                <a:latin typeface="メイリオ" panose="020B0604030504040204" pitchFamily="50" charset="-128"/>
                <a:ea typeface="メイリオ" panose="020B0604030504040204" pitchFamily="50" charset="-128"/>
              </a:rPr>
              <a:t>ha</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panose="020B0604030504040204" pitchFamily="50" charset="-128"/>
                <a:ea typeface="メイリオ" panose="020B0604030504040204" pitchFamily="50" charset="-128"/>
              </a:rPr>
              <a:t>　　複合経営の場合には、①を満たしているか作目で②～④のいずれかを満たしてれば対象となります。</a:t>
            </a:r>
            <a:endParaRPr kumimoji="0" lang="en-US" altLang="ja-JP"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正方形/長方形 11">
            <a:extLst>
              <a:ext uri="{FF2B5EF4-FFF2-40B4-BE49-F238E27FC236}">
                <a16:creationId xmlns:a16="http://schemas.microsoft.com/office/drawing/2014/main" id="{694FDF64-A1E1-437C-A01B-827695D5D345}"/>
              </a:ext>
            </a:extLst>
          </p:cNvPr>
          <p:cNvSpPr/>
          <p:nvPr/>
        </p:nvSpPr>
        <p:spPr>
          <a:xfrm>
            <a:off x="82360" y="2585016"/>
            <a:ext cx="9482504" cy="3954929"/>
          </a:xfrm>
          <a:prstGeom prst="rect">
            <a:avLst/>
          </a:prstGeom>
        </p:spPr>
        <p:txBody>
          <a:bodyPr wrap="square">
            <a:spAutoFit/>
          </a:bodyPr>
          <a:lstStyle/>
          <a:p>
            <a:pPr marL="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助成対象者は、導入した機械等を活用して目標年度（令和８年度に実施の場合は、令和</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年度（事業実施年度</a:t>
            </a:r>
            <a:r>
              <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の翌々年度</a:t>
            </a:r>
            <a:r>
              <a:rPr kumimoji="0" lang="ja-JP" altLang="en-US" sz="1400" b="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）までにどのように目標達成していくか、そのための取組をどのように実施するか等を明らかにする必要があります。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その際に、必須目標と選択目標を設定する必要があります。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成果目標</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①付加価値額（収入総額 － 費用総額 ＋ 人件費）の拡大　</a:t>
            </a:r>
            <a:endParaRPr kumimoji="0" lang="en-US" altLang="ja-JP"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選択目標</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（いずれか１つ選択）②農産物の価値向上、③単位面積当たり収量の増加、④経営コストの縮減</a:t>
            </a:r>
            <a:endParaRPr kumimoji="0" lang="en-US" altLang="ja-JP"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just" defTabSz="457200" rtl="0" eaLnBrk="1" fontAlgn="auto" latinLnBrk="0" hangingPunct="1">
              <a:lnSpc>
                <a:spcPct val="100000"/>
              </a:lnSpc>
              <a:spcBef>
                <a:spcPts val="0"/>
              </a:spcBef>
              <a:spcAft>
                <a:spcPts val="0"/>
              </a:spcAft>
              <a:buClrTx/>
              <a:buSzTx/>
              <a:buFontTx/>
              <a:buNone/>
              <a:tabLst/>
              <a:defRPr/>
            </a:pPr>
            <a:endParaRPr lang="en-US" altLang="ja-JP" sz="1400" noProof="0" dirty="0">
              <a:solidFill>
                <a:prstClr val="black"/>
              </a:solidFill>
              <a:latin typeface="メイリオ" panose="020B0604030504040204" pitchFamily="50" charset="-128"/>
              <a:ea typeface="メイリオ" panose="020B0604030504040204" pitchFamily="50" charset="-128"/>
            </a:endParaRPr>
          </a:p>
          <a:p>
            <a:pPr indent="180000"/>
            <a:r>
              <a:rPr lang="ja-JP" altLang="en-US" sz="1400" dirty="0">
                <a:solidFill>
                  <a:prstClr val="black"/>
                </a:solidFill>
                <a:latin typeface="メイリオ" panose="020B0604030504040204" pitchFamily="50" charset="-128"/>
                <a:ea typeface="メイリオ" panose="020B0604030504040204" pitchFamily="50" charset="-128"/>
              </a:rPr>
              <a:t>また、今後行う取組についてポイント化する場合は、以下の⑤から⑦の事業関連取組目標についても目標設定が必要です。</a:t>
            </a:r>
          </a:p>
          <a:p>
            <a:pPr marL="180000" indent="-180000" algn="just">
              <a:defRPr/>
            </a:pPr>
            <a:endParaRPr lang="en-US" altLang="ja-JP" sz="1400" b="1" dirty="0">
              <a:solidFill>
                <a:prstClr val="black"/>
              </a:solidFill>
              <a:latin typeface="メイリオ" panose="020B0604030504040204" pitchFamily="50" charset="-128"/>
              <a:ea typeface="メイリオ" panose="020B0604030504040204" pitchFamily="50" charset="-128"/>
            </a:endParaRPr>
          </a:p>
          <a:p>
            <a:pPr marL="180000" indent="-180000" algn="just">
              <a:defRPr/>
            </a:pPr>
            <a:r>
              <a:rPr lang="en-US" altLang="ja-JP" sz="1400" b="1" dirty="0">
                <a:solidFill>
                  <a:prstClr val="black"/>
                </a:solidFill>
                <a:latin typeface="メイリオ" panose="020B0604030504040204" pitchFamily="50" charset="-128"/>
                <a:ea typeface="メイリオ"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rPr>
              <a:t>事業関連取組目標</a:t>
            </a:r>
            <a:r>
              <a:rPr lang="en-US" altLang="ja-JP" sz="1400" b="1" dirty="0">
                <a:solidFill>
                  <a:prstClr val="black"/>
                </a:solidFill>
                <a:latin typeface="メイリオ" panose="020B0604030504040204" pitchFamily="50" charset="-128"/>
                <a:ea typeface="メイリオ" panose="020B0604030504040204" pitchFamily="50" charset="-128"/>
              </a:rPr>
              <a:t>】</a:t>
            </a:r>
            <a:r>
              <a:rPr lang="ja-JP" altLang="en-US" sz="1400" dirty="0">
                <a:solidFill>
                  <a:prstClr val="black"/>
                </a:solidFill>
                <a:latin typeface="メイリオ" panose="020B0604030504040204" pitchFamily="50" charset="-128"/>
                <a:ea typeface="メイリオ" panose="020B0604030504040204" pitchFamily="50" charset="-128"/>
              </a:rPr>
              <a:t>⑤経営面積の拡大、⑥労働時間の縮減、⑦経営管理の高度化</a:t>
            </a: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要望合計額が配分予定額を上回る場合には、配分基準表（</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a:t>
            </a:r>
            <a:r>
              <a:rPr lang="en-US" altLang="ja-JP" sz="1200" dirty="0">
                <a:solidFill>
                  <a:prstClr val="black"/>
                </a:solidFill>
                <a:latin typeface="メイリオ" panose="020B0604030504040204" pitchFamily="50" charset="-128"/>
                <a:ea typeface="メイリオ" panose="020B0604030504040204" pitchFamily="50" charset="-128"/>
              </a:rPr>
              <a:t>13</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25</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）に基づきポイント化し、地区配分基準表（</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a:t>
            </a:r>
            <a:r>
              <a:rPr lang="en-US" altLang="ja-JP" sz="1200" dirty="0">
                <a:solidFill>
                  <a:prstClr val="black"/>
                </a:solidFill>
                <a:latin typeface="メイリオ" panose="020B0604030504040204" pitchFamily="50" charset="-128"/>
                <a:ea typeface="メイリオ" panose="020B0604030504040204" pitchFamily="50" charset="-128"/>
              </a:rPr>
              <a:t>26,27</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）による点数を合計した</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配分基準ポイントが高い助成対象者の順に配分</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a:t>
            </a: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000" marR="0" lvl="0" indent="-18000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成果目標の達成状況が低調な場合</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、事業実施主体である市町村は、助成対象者の成果目標の達成に向け、</a:t>
            </a:r>
            <a:r>
              <a:rPr kumimoji="0" lang="ja-JP" altLang="en-US" sz="12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重点的な指導</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行うこととなります。適切な成果目標の設定に向け、助成対象者の今後の営農計画を十分に確認し、ご指導願います。（妥当性を確認・検証等することなく設定することのないように、十分ご留意ください。） </a:t>
            </a:r>
          </a:p>
        </p:txBody>
      </p:sp>
      <p:sp>
        <p:nvSpPr>
          <p:cNvPr id="2" name="四角形: 角を丸くする 1">
            <a:extLst>
              <a:ext uri="{FF2B5EF4-FFF2-40B4-BE49-F238E27FC236}">
                <a16:creationId xmlns:a16="http://schemas.microsoft.com/office/drawing/2014/main" id="{100B63D3-AEDE-F3B8-36A1-7D2A49E65C02}"/>
              </a:ext>
            </a:extLst>
          </p:cNvPr>
          <p:cNvSpPr/>
          <p:nvPr/>
        </p:nvSpPr>
        <p:spPr>
          <a:xfrm>
            <a:off x="82360" y="2108949"/>
            <a:ext cx="1456849" cy="444149"/>
          </a:xfrm>
          <a:prstGeom prst="roundRect">
            <a:avLst/>
          </a:prstGeom>
          <a:solidFill>
            <a:schemeClr val="accent6"/>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　成果目標</a:t>
            </a:r>
          </a:p>
        </p:txBody>
      </p:sp>
      <p:sp>
        <p:nvSpPr>
          <p:cNvPr id="5" name="スライド番号プレースホルダー 4">
            <a:extLst>
              <a:ext uri="{FF2B5EF4-FFF2-40B4-BE49-F238E27FC236}">
                <a16:creationId xmlns:a16="http://schemas.microsoft.com/office/drawing/2014/main" id="{40F540DF-DBF0-DA94-2390-0EB2145946FA}"/>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8</a:t>
            </a:fld>
            <a:endParaRPr kumimoji="1" lang="ja-JP" altLang="en-US" dirty="0">
              <a:solidFill>
                <a:schemeClr val="tx1"/>
              </a:solidFill>
            </a:endParaRPr>
          </a:p>
        </p:txBody>
      </p:sp>
    </p:spTree>
    <p:extLst>
      <p:ext uri="{BB962C8B-B14F-4D97-AF65-F5344CB8AC3E}">
        <p14:creationId xmlns:p14="http://schemas.microsoft.com/office/powerpoint/2010/main" val="3993286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9" name="直線コネクタ 28">
            <a:extLst>
              <a:ext uri="{FF2B5EF4-FFF2-40B4-BE49-F238E27FC236}">
                <a16:creationId xmlns:a16="http://schemas.microsoft.com/office/drawing/2014/main" id="{62AC2EFE-E7A6-422D-AEC9-024C21AF2B35}"/>
              </a:ext>
            </a:extLst>
          </p:cNvPr>
          <p:cNvCxnSpPr>
            <a:cxnSpLocks/>
          </p:cNvCxnSpPr>
          <p:nvPr/>
        </p:nvCxnSpPr>
        <p:spPr>
          <a:xfrm>
            <a:off x="670424" y="409589"/>
            <a:ext cx="8565146" cy="0"/>
          </a:xfrm>
          <a:prstGeom prst="line">
            <a:avLst/>
          </a:prstGeom>
          <a:ln w="60325" cmpd="thickThi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2D02315-59E8-4DAC-9F05-454BD16ACD9B}"/>
              </a:ext>
            </a:extLst>
          </p:cNvPr>
          <p:cNvSpPr/>
          <p:nvPr/>
        </p:nvSpPr>
        <p:spPr>
          <a:xfrm>
            <a:off x="2153130" y="-19549"/>
            <a:ext cx="5599735" cy="40011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2000" b="1" dirty="0">
                <a:solidFill>
                  <a:schemeClr val="accent6"/>
                </a:solidFill>
                <a:latin typeface="メイリオ" panose="020B0604030504040204" pitchFamily="50" charset="-128"/>
                <a:ea typeface="メイリオ" panose="020B0604030504040204" pitchFamily="50" charset="-128"/>
              </a:rPr>
              <a:t>Ⅳ</a:t>
            </a:r>
            <a:r>
              <a:rPr kumimoji="0" lang="ja-JP" altLang="en-US" sz="2000" b="1" i="0" u="none" strike="noStrike" kern="1200" cap="none" spc="0" normalizeH="0" baseline="0" noProof="0" dirty="0">
                <a:ln>
                  <a:noFill/>
                </a:ln>
                <a:solidFill>
                  <a:schemeClr val="accent6"/>
                </a:solidFill>
                <a:effectLst/>
                <a:uLnTx/>
                <a:uFillTx/>
                <a:latin typeface="メイリオ" panose="020B0604030504040204" pitchFamily="50" charset="-128"/>
                <a:ea typeface="メイリオ" panose="020B0604030504040204" pitchFamily="50" charset="-128"/>
                <a:cs typeface="+mn-cs"/>
              </a:rPr>
              <a:t>　優先枠について</a:t>
            </a:r>
          </a:p>
        </p:txBody>
      </p:sp>
      <p:cxnSp>
        <p:nvCxnSpPr>
          <p:cNvPr id="53" name="直線コネクタ 52">
            <a:extLst>
              <a:ext uri="{FF2B5EF4-FFF2-40B4-BE49-F238E27FC236}">
                <a16:creationId xmlns:a16="http://schemas.microsoft.com/office/drawing/2014/main" id="{09139BBE-2B76-4E54-A248-FAC3D61A8944}"/>
              </a:ext>
            </a:extLst>
          </p:cNvPr>
          <p:cNvCxnSpPr>
            <a:cxnSpLocks/>
          </p:cNvCxnSpPr>
          <p:nvPr/>
        </p:nvCxnSpPr>
        <p:spPr>
          <a:xfrm>
            <a:off x="670424" y="409589"/>
            <a:ext cx="8565146" cy="0"/>
          </a:xfrm>
          <a:prstGeom prst="line">
            <a:avLst/>
          </a:prstGeom>
          <a:ln w="60325" cmpd="thickThin">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9F8524AE-9124-BBD6-773F-6497580C3713}"/>
              </a:ext>
            </a:extLst>
          </p:cNvPr>
          <p:cNvSpPr txBox="1"/>
          <p:nvPr/>
        </p:nvSpPr>
        <p:spPr>
          <a:xfrm>
            <a:off x="0" y="588651"/>
            <a:ext cx="9654988" cy="6247864"/>
          </a:xfrm>
          <a:prstGeom prst="rect">
            <a:avLst/>
          </a:prstGeom>
          <a:noFill/>
        </p:spPr>
        <p:txBody>
          <a:bodyPr wrap="square" lIns="180000">
            <a:spAutoFit/>
          </a:bodyPr>
          <a:lstStyle/>
          <a:p>
            <a:pPr marL="396000" marR="0" lvl="0" indent="-396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優先枠は以下の（１）～（３）の３つあり、それぞれの優先枠の助成対象者の事業費全体を優先枠の対象とします。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96000" marR="0" lvl="0" indent="-396000" algn="l" defTabSz="457200" rtl="0" eaLnBrk="1" fontAlgn="auto" latinLnBrk="0" hangingPunct="1">
              <a:lnSpc>
                <a:spcPct val="100000"/>
              </a:lnSpc>
              <a:spcBef>
                <a:spcPts val="0"/>
              </a:spcBef>
              <a:spcAft>
                <a:spcPts val="0"/>
              </a:spcAft>
              <a:buClrTx/>
              <a:buSzTx/>
              <a:buFontTx/>
              <a:buNone/>
              <a:tabLst/>
              <a:defRPr/>
            </a:pPr>
            <a:endPar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96000" marR="0" lvl="0" indent="-396000" algn="l" defTabSz="457200" rtl="0" eaLnBrk="1" fontAlgn="auto" latinLnBrk="0" hangingPunct="1">
              <a:lnSpc>
                <a:spcPct val="100000"/>
              </a:lnSpc>
              <a:spcBef>
                <a:spcPts val="0"/>
              </a:spcBef>
              <a:spcAft>
                <a:spcPts val="0"/>
              </a:spcAft>
              <a:buClrTx/>
              <a:buSzTx/>
              <a:buFontTx/>
              <a:buNone/>
              <a:tabLst/>
              <a:defRPr/>
            </a:pPr>
            <a:endPar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96000" marR="0" lvl="0" indent="-396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「スマート</a:t>
            </a:r>
            <a:r>
              <a:rPr kumimoji="0" lang="zh-TW"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農業優先枠</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0" i="0" u="none" strike="noStrike" kern="1200" cap="none" spc="0" normalizeH="0" baseline="0" noProof="0" dirty="0">
                <a:ln>
                  <a:noFill/>
                </a:ln>
                <a:solidFill>
                  <a:prstClr val="black"/>
                </a:solidFill>
                <a:effectLst/>
                <a:uLnTx/>
                <a:uFillTx/>
                <a:latin typeface="HG丸ｺﾞｼｯｸM-PRO" pitchFamily="50" charset="-128"/>
                <a:ea typeface="HG丸ｺﾞｼｯｸM-PRO" pitchFamily="50" charset="-128"/>
                <a:cs typeface="+mn-cs"/>
              </a:rPr>
              <a:t>新たな技術を活用した農業用機械等の導入による、労働力不足の解消等のため、</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スマート農業技術活用促進法の生産方式革新実施計画に基づく機械の導入について優先枠を設けています。なお、導入を予定している全ての機械が、認定を受けた計画のスマート農業技術</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（計画の別記様式第２号</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（４）Ｂの欄）</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又は新たな生産方式</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（計画の別記様式第２号４（４）Ｃの欄）</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と一致する必要があります。</a:t>
            </a:r>
            <a:endParaRPr kumimoji="0" lang="en-US" altLang="ja-JP" sz="8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8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8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96000" marR="0" lvl="0" indent="-396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「みどり農業推進優先枠」</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（計画の別記様式第７号３（５）又は別記様式第８号３（５））</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と一致する必要があります。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96000" marR="0" lvl="0" indent="-396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zh-TW"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集約型農業経営優先枠</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土地利用の制約などから、規模拡大による経営発展が制限される地域等における、集約型の農業の導入による収益の向上のための取組を支援します。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lang="en-US" altLang="ja-JP" sz="1400" dirty="0">
              <a:solidFill>
                <a:prstClr val="black"/>
              </a:solidFill>
              <a:latin typeface="メイリオ" panose="020B0604030504040204" pitchFamily="50" charset="-128"/>
              <a:ea typeface="メイリオ" panose="020B0604030504040204" pitchFamily="50" charset="-128"/>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panose="020B0604030504040204" pitchFamily="50" charset="-128"/>
                <a:ea typeface="メイリオ" panose="020B0604030504040204" pitchFamily="50" charset="-128"/>
              </a:rPr>
              <a:t>・　以下の①から③の要件を満たす方が対象になります。</a:t>
            </a:r>
          </a:p>
          <a:p>
            <a:pPr marL="468000" marR="0" lvl="0" indent="-18000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panose="020B0604030504040204" pitchFamily="50" charset="-128"/>
                <a:ea typeface="メイリオ" panose="020B0604030504040204" pitchFamily="50" charset="-128"/>
              </a:rPr>
              <a:t>　①　耕種農家であること</a:t>
            </a:r>
          </a:p>
          <a:p>
            <a:pPr marL="468000" marR="0" lvl="0" indent="-18000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panose="020B0604030504040204" pitchFamily="50" charset="-128"/>
                <a:ea typeface="メイリオ" panose="020B0604030504040204" pitchFamily="50" charset="-128"/>
              </a:rPr>
              <a:t>　②　目標年度における１ヘクタール当たりの付加価値額が</a:t>
            </a:r>
            <a:r>
              <a:rPr lang="en-US" altLang="ja-JP" sz="1400" dirty="0">
                <a:solidFill>
                  <a:prstClr val="black"/>
                </a:solidFill>
                <a:latin typeface="メイリオ" panose="020B0604030504040204" pitchFamily="50" charset="-128"/>
                <a:ea typeface="メイリオ" panose="020B0604030504040204" pitchFamily="50" charset="-128"/>
              </a:rPr>
              <a:t>50</a:t>
            </a:r>
            <a:r>
              <a:rPr lang="ja-JP" altLang="en-US" sz="1400" dirty="0">
                <a:solidFill>
                  <a:prstClr val="black"/>
                </a:solidFill>
                <a:latin typeface="メイリオ" panose="020B0604030504040204" pitchFamily="50" charset="-128"/>
                <a:ea typeface="メイリオ" panose="020B0604030504040204" pitchFamily="50" charset="-128"/>
              </a:rPr>
              <a:t>万円以上であること</a:t>
            </a:r>
          </a:p>
          <a:p>
            <a:pPr marL="468000" marR="0" lvl="0" indent="-180000" algn="l" defTabSz="4572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メイリオ" panose="020B0604030504040204" pitchFamily="50" charset="-128"/>
                <a:ea typeface="メイリオ" panose="020B0604030504040204" pitchFamily="50" charset="-128"/>
              </a:rPr>
              <a:t>　③　目標年度において、経営面積が現状より縮小しないこと</a:t>
            </a: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68000" marR="0" lvl="0" indent="-180000" algn="l" defTabSz="457200" rtl="0" eaLnBrk="1" fontAlgn="auto" latinLnBrk="0" hangingPunct="1">
              <a:lnSpc>
                <a:spcPct val="100000"/>
              </a:lnSpc>
              <a:spcBef>
                <a:spcPts val="0"/>
              </a:spcBef>
              <a:spcAft>
                <a:spcPts val="0"/>
              </a:spcAft>
              <a:buClrTx/>
              <a:buSzTx/>
              <a:buFontTx/>
              <a:buNone/>
              <a:tabLst/>
              <a:defRPr/>
            </a:pPr>
            <a:endParaRPr kumimoji="0" lang="en-US" altLang="ja-JP"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スライド番号プレースホルダー 5">
            <a:extLst>
              <a:ext uri="{FF2B5EF4-FFF2-40B4-BE49-F238E27FC236}">
                <a16:creationId xmlns:a16="http://schemas.microsoft.com/office/drawing/2014/main" id="{7D9B16E1-C4E1-F219-853D-A3F30F4B3305}"/>
              </a:ext>
            </a:extLst>
          </p:cNvPr>
          <p:cNvSpPr>
            <a:spLocks noGrp="1"/>
          </p:cNvSpPr>
          <p:nvPr>
            <p:ph type="sldNum" sz="quarter" idx="12"/>
          </p:nvPr>
        </p:nvSpPr>
        <p:spPr/>
        <p:txBody>
          <a:bodyPr/>
          <a:lstStyle/>
          <a:p>
            <a:fld id="{64452A23-BFEA-43FD-98FB-69091C0AE9EE}" type="slidenum">
              <a:rPr kumimoji="1" lang="ja-JP" altLang="en-US" smtClean="0">
                <a:solidFill>
                  <a:schemeClr val="tx1"/>
                </a:solidFill>
              </a:rPr>
              <a:pPr/>
              <a:t>9</a:t>
            </a:fld>
            <a:endParaRPr kumimoji="1" lang="ja-JP" altLang="en-US" dirty="0">
              <a:solidFill>
                <a:schemeClr val="tx1"/>
              </a:solidFill>
            </a:endParaRPr>
          </a:p>
        </p:txBody>
      </p:sp>
    </p:spTree>
    <p:extLst>
      <p:ext uri="{BB962C8B-B14F-4D97-AF65-F5344CB8AC3E}">
        <p14:creationId xmlns:p14="http://schemas.microsoft.com/office/powerpoint/2010/main" val="36076817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29041FAEF03FC4C8C2F555282707911" ma:contentTypeVersion="17" ma:contentTypeDescription="新しいドキュメントを作成します。" ma:contentTypeScope="" ma:versionID="f796a5d56dab4d11b5368f4a0ef3ce0a">
  <xsd:schema xmlns:xsd="http://www.w3.org/2001/XMLSchema" xmlns:xs="http://www.w3.org/2001/XMLSchema" xmlns:p="http://schemas.microsoft.com/office/2006/metadata/properties" xmlns:ns2="e5d3d4bb-76b6-477d-98a4-7ff5e31f3244" xmlns:ns3="e3e09e67-d7cc-4e47-828f-5f2cf354dd97" targetNamespace="http://schemas.microsoft.com/office/2006/metadata/properties" ma:root="true" ma:fieldsID="700f9b0cc6b53aaec019776ed1ee46d6" ns2:_="" ns3:_="">
    <xsd:import namespace="e5d3d4bb-76b6-477d-98a4-7ff5e31f3244"/>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3d4bb-76b6-477d-98a4-7ff5e31f324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8ba98a2-cb25-4bdf-9e9b-02b45c7f7662}"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5d3d4bb-76b6-477d-98a4-7ff5e31f3244">
      <Terms xmlns="http://schemas.microsoft.com/office/infopath/2007/PartnerControls"/>
    </lcf76f155ced4ddcb4097134ff3c332f>
    <TaxCatchAll xmlns="e3e09e67-d7cc-4e47-828f-5f2cf354dd97" xsi:nil="true"/>
    <_x4f5c__x6210__x65e5__x6642_ xmlns="e5d3d4bb-76b6-477d-98a4-7ff5e31f3244" xsi:nil="true"/>
  </documentManagement>
</p:properties>
</file>

<file path=customXml/itemProps1.xml><?xml version="1.0" encoding="utf-8"?>
<ds:datastoreItem xmlns:ds="http://schemas.openxmlformats.org/officeDocument/2006/customXml" ds:itemID="{03A5EC48-B754-43EF-8D10-6800CCC205CF}"/>
</file>

<file path=customXml/itemProps2.xml><?xml version="1.0" encoding="utf-8"?>
<ds:datastoreItem xmlns:ds="http://schemas.openxmlformats.org/officeDocument/2006/customXml" ds:itemID="{71D88F4C-8324-405A-81B6-8FD937A70ADD}">
  <ds:schemaRefs>
    <ds:schemaRef ds:uri="http://schemas.microsoft.com/sharepoint/v3/contenttype/forms"/>
  </ds:schemaRefs>
</ds:datastoreItem>
</file>

<file path=customXml/itemProps3.xml><?xml version="1.0" encoding="utf-8"?>
<ds:datastoreItem xmlns:ds="http://schemas.openxmlformats.org/officeDocument/2006/customXml" ds:itemID="{1E396BDD-E316-471D-AF61-6FD3C16EFEF0}">
  <ds:schemaRefs>
    <ds:schemaRef ds:uri="8a4229ad-0786-406f-81fa-cecfb81e43e6"/>
    <ds:schemaRef ds:uri="http://schemas.microsoft.com/office/infopath/2007/PartnerControls"/>
    <ds:schemaRef ds:uri="http://purl.org/dc/elements/1.1/"/>
    <ds:schemaRef ds:uri="http://schemas.microsoft.com/office/2006/metadata/properties"/>
    <ds:schemaRef ds:uri="http://www.w3.org/XML/1998/namespace"/>
    <ds:schemaRef ds:uri="http://schemas.openxmlformats.org/package/2006/metadata/core-properties"/>
    <ds:schemaRef ds:uri="http://purl.org/dc/dcmitype/"/>
    <ds:schemaRef ds:uri="http://schemas.microsoft.com/office/2006/documentManagement/types"/>
    <ds:schemaRef ds:uri="ed9888db-c08f-4880-8c8f-9300fabbe8b3"/>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63144</TotalTime>
  <Words>10434</Words>
  <Application>Microsoft Office PowerPoint</Application>
  <PresentationFormat>A4 210 x 297 mm</PresentationFormat>
  <Paragraphs>933</Paragraphs>
  <Slides>30</Slides>
  <Notes>23</Notes>
  <HiddenSlides>0</HiddenSlides>
  <MMClips>0</MMClips>
  <ScaleCrop>false</ScaleCrop>
  <HeadingPairs>
    <vt:vector size="6" baseType="variant">
      <vt:variant>
        <vt:lpstr>使用されているフォント</vt:lpstr>
      </vt:variant>
      <vt:variant>
        <vt:i4>10</vt:i4>
      </vt:variant>
      <vt:variant>
        <vt:lpstr>テーマ</vt:lpstr>
      </vt:variant>
      <vt:variant>
        <vt:i4>4</vt:i4>
      </vt:variant>
      <vt:variant>
        <vt:lpstr>スライド タイトル</vt:lpstr>
      </vt:variant>
      <vt:variant>
        <vt:i4>30</vt:i4>
      </vt:variant>
    </vt:vector>
  </HeadingPairs>
  <TitlesOfParts>
    <vt:vector size="44" baseType="lpstr">
      <vt:lpstr>HG丸ｺﾞｼｯｸM-PRO</vt:lpstr>
      <vt:lpstr>Meiryo UI</vt:lpstr>
      <vt:lpstr>ＭＳ Ｐゴシック</vt:lpstr>
      <vt:lpstr>ＭＳ ゴシック</vt:lpstr>
      <vt:lpstr>メイリオ</vt:lpstr>
      <vt:lpstr>游ゴシック</vt:lpstr>
      <vt:lpstr>游ゴシック Light</vt:lpstr>
      <vt:lpstr>Arial</vt:lpstr>
      <vt:lpstr>Calibri</vt:lpstr>
      <vt:lpstr>Calibri Light</vt:lpstr>
      <vt:lpstr>Office テーマ</vt:lpstr>
      <vt:lpstr>1_Office テーマ</vt:lpstr>
      <vt:lpstr>2_Office テーマ</vt:lpstr>
      <vt:lpstr>3_Office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直江 秀一郎(NAOE Shuichiro)</cp:lastModifiedBy>
  <cp:revision>2336</cp:revision>
  <cp:lastPrinted>2026-04-02T06:44:42Z</cp:lastPrinted>
  <dcterms:created xsi:type="dcterms:W3CDTF">2012-10-10T00:46:07Z</dcterms:created>
  <dcterms:modified xsi:type="dcterms:W3CDTF">2026-04-03T08:33:00Z</dcterms:modified>
</cp:coreProperties>
</file>